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8"/>
  </p:notesMasterIdLst>
  <p:handoutMasterIdLst>
    <p:handoutMasterId r:id="rId69"/>
  </p:handoutMasterIdLst>
  <p:sldIdLst>
    <p:sldId id="316" r:id="rId4"/>
    <p:sldId id="396" r:id="rId5"/>
    <p:sldId id="270" r:id="rId6"/>
    <p:sldId id="317" r:id="rId7"/>
    <p:sldId id="389" r:id="rId8"/>
    <p:sldId id="285" r:id="rId9"/>
    <p:sldId id="390" r:id="rId10"/>
    <p:sldId id="274" r:id="rId11"/>
    <p:sldId id="388" r:id="rId12"/>
    <p:sldId id="288" r:id="rId13"/>
    <p:sldId id="294" r:id="rId14"/>
    <p:sldId id="298" r:id="rId15"/>
    <p:sldId id="387" r:id="rId16"/>
    <p:sldId id="385" r:id="rId17"/>
    <p:sldId id="392" r:id="rId18"/>
    <p:sldId id="290" r:id="rId19"/>
    <p:sldId id="397" r:id="rId20"/>
    <p:sldId id="398" r:id="rId21"/>
    <p:sldId id="399" r:id="rId22"/>
    <p:sldId id="401" r:id="rId23"/>
    <p:sldId id="402" r:id="rId24"/>
    <p:sldId id="406" r:id="rId25"/>
    <p:sldId id="297" r:id="rId26"/>
    <p:sldId id="405" r:id="rId27"/>
    <p:sldId id="272" r:id="rId28"/>
    <p:sldId id="393" r:id="rId29"/>
    <p:sldId id="407" r:id="rId30"/>
    <p:sldId id="291" r:id="rId31"/>
    <p:sldId id="409" r:id="rId32"/>
    <p:sldId id="410" r:id="rId33"/>
    <p:sldId id="411" r:id="rId34"/>
    <p:sldId id="413" r:id="rId35"/>
    <p:sldId id="412" r:id="rId36"/>
    <p:sldId id="286" r:id="rId37"/>
    <p:sldId id="414" r:id="rId38"/>
    <p:sldId id="394" r:id="rId39"/>
    <p:sldId id="282" r:id="rId40"/>
    <p:sldId id="415" r:id="rId41"/>
    <p:sldId id="416" r:id="rId42"/>
    <p:sldId id="279" r:id="rId43"/>
    <p:sldId id="417" r:id="rId44"/>
    <p:sldId id="299" r:id="rId45"/>
    <p:sldId id="418" r:id="rId46"/>
    <p:sldId id="420" r:id="rId47"/>
    <p:sldId id="421" r:id="rId48"/>
    <p:sldId id="295" r:id="rId49"/>
    <p:sldId id="423" r:id="rId50"/>
    <p:sldId id="422" r:id="rId51"/>
    <p:sldId id="424" r:id="rId52"/>
    <p:sldId id="425" r:id="rId53"/>
    <p:sldId id="427" r:id="rId54"/>
    <p:sldId id="428" r:id="rId55"/>
    <p:sldId id="426" r:id="rId56"/>
    <p:sldId id="429" r:id="rId57"/>
    <p:sldId id="431" r:id="rId58"/>
    <p:sldId id="430" r:id="rId59"/>
    <p:sldId id="287" r:id="rId60"/>
    <p:sldId id="408" r:id="rId61"/>
    <p:sldId id="432" r:id="rId62"/>
    <p:sldId id="434" r:id="rId63"/>
    <p:sldId id="437" r:id="rId64"/>
    <p:sldId id="435" r:id="rId65"/>
    <p:sldId id="438" r:id="rId66"/>
    <p:sldId id="31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846817-7315-4846-B40D-5C9BC8851A30}">
          <p14:sldIdLst>
            <p14:sldId id="316"/>
            <p14:sldId id="396"/>
            <p14:sldId id="270"/>
            <p14:sldId id="317"/>
            <p14:sldId id="389"/>
            <p14:sldId id="285"/>
            <p14:sldId id="390"/>
            <p14:sldId id="274"/>
            <p14:sldId id="388"/>
            <p14:sldId id="288"/>
            <p14:sldId id="294"/>
            <p14:sldId id="298"/>
            <p14:sldId id="387"/>
            <p14:sldId id="385"/>
            <p14:sldId id="392"/>
            <p14:sldId id="290"/>
            <p14:sldId id="397"/>
            <p14:sldId id="398"/>
            <p14:sldId id="399"/>
            <p14:sldId id="401"/>
            <p14:sldId id="402"/>
            <p14:sldId id="406"/>
            <p14:sldId id="297"/>
            <p14:sldId id="405"/>
          </p14:sldIdLst>
        </p14:section>
        <p14:section name="Untitled Section" id="{712E8FC2-BAAE-401D-B172-8ED18383519C}">
          <p14:sldIdLst>
            <p14:sldId id="272"/>
            <p14:sldId id="393"/>
            <p14:sldId id="407"/>
            <p14:sldId id="291"/>
            <p14:sldId id="409"/>
            <p14:sldId id="410"/>
            <p14:sldId id="411"/>
            <p14:sldId id="413"/>
            <p14:sldId id="412"/>
            <p14:sldId id="286"/>
            <p14:sldId id="414"/>
            <p14:sldId id="394"/>
            <p14:sldId id="282"/>
            <p14:sldId id="415"/>
            <p14:sldId id="416"/>
            <p14:sldId id="279"/>
            <p14:sldId id="417"/>
            <p14:sldId id="299"/>
            <p14:sldId id="418"/>
            <p14:sldId id="420"/>
            <p14:sldId id="421"/>
            <p14:sldId id="295"/>
            <p14:sldId id="423"/>
            <p14:sldId id="422"/>
            <p14:sldId id="424"/>
            <p14:sldId id="425"/>
            <p14:sldId id="427"/>
            <p14:sldId id="428"/>
            <p14:sldId id="426"/>
            <p14:sldId id="429"/>
            <p14:sldId id="431"/>
            <p14:sldId id="430"/>
            <p14:sldId id="287"/>
            <p14:sldId id="408"/>
            <p14:sldId id="432"/>
            <p14:sldId id="434"/>
            <p14:sldId id="437"/>
            <p14:sldId id="435"/>
            <p14:sldId id="438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50"/>
    <a:srgbClr val="5CBE7A"/>
    <a:srgbClr val="DBE5F1"/>
    <a:srgbClr val="DDD9C3"/>
    <a:srgbClr val="3F3F3F"/>
    <a:srgbClr val="24A8C2"/>
    <a:srgbClr val="2CB8AE"/>
    <a:srgbClr val="B3D73F"/>
    <a:srgbClr val="A8D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64" y="96"/>
      </p:cViewPr>
      <p:guideLst>
        <p:guide orient="horz" pos="2328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05/19/2024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140391"/>
            <a:ext cx="2971800" cy="1003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28D31-7850-423F-8F50-455F4E1A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" y="8337258"/>
            <a:ext cx="777930" cy="8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05/19/2024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B8E81-409E-4C82-9643-961B1D632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767" cy="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626225-BD07-40B2-9526-FB26201FA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767" cy="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40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27098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874967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967086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7A3E30-A66D-4C41-ABFD-3350D1EDC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767" cy="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95018-8C06-4E1D-8E9B-F24391242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" y="205237"/>
            <a:ext cx="850767" cy="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DB029-1DB3-4DE6-90CE-62C28C9D7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065240"/>
            <a:ext cx="850767" cy="656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6C2A5-D9B0-4877-900C-04A884A4817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767" cy="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63" r:id="rId14"/>
    <p:sldLayoutId id="2147483679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E0C57BC-1947-4998-8CBC-35C37AE6CFCF}"/>
              </a:ext>
            </a:extLst>
          </p:cNvPr>
          <p:cNvSpPr txBox="1"/>
          <p:nvPr/>
        </p:nvSpPr>
        <p:spPr>
          <a:xfrm>
            <a:off x="292130" y="6185340"/>
            <a:ext cx="5303520" cy="307777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cs typeface="A khat-khati" panose="00000400000000000000" pitchFamily="2" charset="-78"/>
              </a:rPr>
              <a:t>Critical Minerals and their Role in Clean Energy Transition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334A882-DFBE-41A3-847E-CDB7D9D5E9E2}"/>
              </a:ext>
            </a:extLst>
          </p:cNvPr>
          <p:cNvSpPr txBox="1"/>
          <p:nvPr/>
        </p:nvSpPr>
        <p:spPr>
          <a:xfrm>
            <a:off x="4534301" y="2980826"/>
            <a:ext cx="2964044" cy="191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7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مواد معدنی حیاتی و </a:t>
            </a:r>
            <a:endParaRPr lang="en-US" sz="27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7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نقش آن‌ها در گذار به</a:t>
            </a:r>
            <a:endParaRPr lang="en-US" sz="27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7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انرژی‌های پاک</a:t>
            </a:r>
            <a:endParaRPr lang="en-US" sz="2700" dirty="0">
              <a:solidFill>
                <a:schemeClr val="accent2">
                  <a:lumMod val="50000"/>
                </a:schemeClr>
              </a:solidFill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6711159" y="1552534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3209AE09-B6B6-4C9F-8D02-2116BFBC22EA}"/>
              </a:ext>
            </a:extLst>
          </p:cNvPr>
          <p:cNvSpPr txBox="1">
            <a:spLocks/>
          </p:cNvSpPr>
          <p:nvPr/>
        </p:nvSpPr>
        <p:spPr>
          <a:xfrm>
            <a:off x="6402781" y="594404"/>
            <a:ext cx="5512755" cy="8070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a-IR" sz="2800" dirty="0">
                <a:solidFill>
                  <a:schemeClr val="accent6"/>
                </a:solidFill>
                <a:cs typeface="B Titr" panose="00000700000000000000" pitchFamily="2" charset="-78"/>
              </a:rPr>
              <a:t>سهم </a:t>
            </a:r>
            <a:r>
              <a:rPr lang="fa-IR" sz="2800" dirty="0">
                <a:solidFill>
                  <a:schemeClr val="accent4"/>
                </a:solidFill>
                <a:cs typeface="B Titr" panose="00000700000000000000" pitchFamily="2" charset="-78"/>
              </a:rPr>
              <a:t>باتری‌ها</a:t>
            </a:r>
            <a:r>
              <a:rPr lang="fa-IR" sz="2800" dirty="0">
                <a:solidFill>
                  <a:schemeClr val="accent6"/>
                </a:solidFill>
                <a:cs typeface="B Titr" panose="00000700000000000000" pitchFamily="2" charset="-78"/>
              </a:rPr>
              <a:t> از انرژی‌های پاک</a:t>
            </a:r>
            <a:endParaRPr lang="en-US" altLang="ko-KR" sz="2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697A4E-A10B-47D0-9111-D8C6077B5178}"/>
              </a:ext>
            </a:extLst>
          </p:cNvPr>
          <p:cNvSpPr txBox="1"/>
          <p:nvPr/>
        </p:nvSpPr>
        <p:spPr>
          <a:xfrm>
            <a:off x="4229092" y="2040612"/>
            <a:ext cx="7686444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افزایش تقاضا برای باتری‌ها در سال 2022: بیش از 67% افزایش عمدتا برای ذخیره‌سازی انرژی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تقاضا برای باتری‌های وسایط نقلیه: فراتر از نرخ فروش خودروهای برقی و پرشتاب‌تر از فروش خودروهای برقی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علت اصلی تقاضا برای باتری‌ها: افزایش تقاضا برای وسایط نقلیه‌ی بزرگتر </a:t>
            </a:r>
            <a:r>
              <a:rPr lang="en-US" sz="1400" b="1" dirty="0">
                <a:cs typeface="+mj-cs"/>
              </a:rPr>
              <a:t>SUV) </a:t>
            </a:r>
            <a:r>
              <a:rPr lang="fa-IR" sz="1400" b="1" dirty="0">
                <a:cs typeface="+mj-cs"/>
              </a:rPr>
              <a:t>)</a:t>
            </a:r>
            <a:r>
              <a:rPr lang="en-US" sz="1400" b="1" dirty="0">
                <a:cs typeface="B Nazanin" panose="00000400000000000000" pitchFamily="2" charset="-78"/>
              </a:rPr>
              <a:t>  </a:t>
            </a:r>
            <a:r>
              <a:rPr lang="fa-IR" sz="1400" b="1" dirty="0">
                <a:cs typeface="B Nazanin" panose="00000400000000000000" pitchFamily="2" charset="-78"/>
              </a:rPr>
              <a:t>بالاخص در خودروهای برقی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بیشترین تقاضای باتری: باتری‌های مبتنی بر یون سدیم در 2023 با رشد برنامه‌ریزی 100 گیگاوات عمدتا در چین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30C04-42AB-48A0-84A8-C62C5D2531C3}"/>
              </a:ext>
            </a:extLst>
          </p:cNvPr>
          <p:cNvSpPr txBox="1"/>
          <p:nvPr/>
        </p:nvSpPr>
        <p:spPr>
          <a:xfrm>
            <a:off x="661496" y="4845340"/>
            <a:ext cx="10945208" cy="11733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chemeClr val="accent4"/>
                </a:solidFill>
                <a:cs typeface="B Titr" panose="00000700000000000000" pitchFamily="2" charset="-78"/>
              </a:rPr>
              <a:t>وضعیت قراضه‌ها در بخش باتری‌ها:</a:t>
            </a:r>
          </a:p>
          <a:p>
            <a:pPr algn="r" rtl="1">
              <a:lnSpc>
                <a:spcPct val="150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تمرکز بالاترین ظرفیت بازیابی قراضه‌های باتری‌ها در چین</a:t>
            </a:r>
          </a:p>
          <a:p>
            <a:pPr algn="r" rtl="1">
              <a:lnSpc>
                <a:spcPct val="150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بالاترین ظرفیت بازیابی قراضه‌های باتری: مربوط به ساخت باتری‌ها است که با به سررسیدن عمر باتری‌های خودروهای برقی به انتها، این رویه از سال 2023 تغییر خواهد نمود.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5D7CDD-08A7-46B4-AA8C-29A318BF9F16}"/>
              </a:ext>
            </a:extLst>
          </p:cNvPr>
          <p:cNvGrpSpPr/>
          <p:nvPr/>
        </p:nvGrpSpPr>
        <p:grpSpPr>
          <a:xfrm>
            <a:off x="0" y="1879696"/>
            <a:ext cx="5051834" cy="2496581"/>
            <a:chOff x="2" y="565649"/>
            <a:chExt cx="11192606" cy="553130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32301F3-43F4-4AA7-B2C9-9636FD80B818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D1F63FDF-249F-4136-BC18-BDAE42831CEC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C5DFC6-BFAF-45B5-8E72-77CE4D5CC924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ent Arrow 18">
                <a:extLst>
                  <a:ext uri="{FF2B5EF4-FFF2-40B4-BE49-F238E27FC236}">
                    <a16:creationId xmlns:a16="http://schemas.microsoft.com/office/drawing/2014/main" id="{9EEBF089-D928-4FFF-81CD-994AFD41AAB8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" name="그룹 20">
                <a:extLst>
                  <a:ext uri="{FF2B5EF4-FFF2-40B4-BE49-F238E27FC236}">
                    <a16:creationId xmlns:a16="http://schemas.microsoft.com/office/drawing/2014/main" id="{998C35AD-832C-4859-8743-844A7F3A8FFC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E473164-40A9-4E3C-B1F2-5E56882AAC5D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E1C9747D-8002-43BC-AC78-BD866FE55B83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54" name="Teardrop 30">
                      <a:extLst>
                        <a:ext uri="{FF2B5EF4-FFF2-40B4-BE49-F238E27FC236}">
                          <a16:creationId xmlns:a16="http://schemas.microsoft.com/office/drawing/2014/main" id="{B234A9C4-A9E1-440D-B04F-C36CB4CF195B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55" name="Rounded Rectangle 15">
                      <a:extLst>
                        <a:ext uri="{FF2B5EF4-FFF2-40B4-BE49-F238E27FC236}">
                          <a16:creationId xmlns:a16="http://schemas.microsoft.com/office/drawing/2014/main" id="{59595561-FC1E-40A9-8B6A-62EAAEF4A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56" name="Rounded Rectangle 16">
                      <a:extLst>
                        <a:ext uri="{FF2B5EF4-FFF2-40B4-BE49-F238E27FC236}">
                          <a16:creationId xmlns:a16="http://schemas.microsoft.com/office/drawing/2014/main" id="{93930523-AF5F-4AD5-85A2-11568D1FF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57" name="Rounded Rectangle 17">
                      <a:extLst>
                        <a:ext uri="{FF2B5EF4-FFF2-40B4-BE49-F238E27FC236}">
                          <a16:creationId xmlns:a16="http://schemas.microsoft.com/office/drawing/2014/main" id="{8658842E-01FA-43AC-A06E-DD774AAE2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76B7ACC7-23BE-4C1A-B733-A0098F7EB9C0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49" name="Rounded Rectangle 9">
                      <a:extLst>
                        <a:ext uri="{FF2B5EF4-FFF2-40B4-BE49-F238E27FC236}">
                          <a16:creationId xmlns:a16="http://schemas.microsoft.com/office/drawing/2014/main" id="{D5E6729A-A104-4FF0-99C7-809B54279364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Rounded Rectangle 10">
                      <a:extLst>
                        <a:ext uri="{FF2B5EF4-FFF2-40B4-BE49-F238E27FC236}">
                          <a16:creationId xmlns:a16="http://schemas.microsoft.com/office/drawing/2014/main" id="{82312C38-2769-4684-B8D7-EB82091AA9EF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Rounded Rectangle 11">
                      <a:extLst>
                        <a:ext uri="{FF2B5EF4-FFF2-40B4-BE49-F238E27FC236}">
                          <a16:creationId xmlns:a16="http://schemas.microsoft.com/office/drawing/2014/main" id="{969FD7A1-6175-49BC-98B1-D004B2EBC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2" name="Rounded Rectangle 12">
                      <a:extLst>
                        <a:ext uri="{FF2B5EF4-FFF2-40B4-BE49-F238E27FC236}">
                          <a16:creationId xmlns:a16="http://schemas.microsoft.com/office/drawing/2014/main" id="{B9B8629E-7B3B-4237-BCFA-18AFEFFF88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" name="Rounded Rectangle 13">
                      <a:extLst>
                        <a:ext uri="{FF2B5EF4-FFF2-40B4-BE49-F238E27FC236}">
                          <a16:creationId xmlns:a16="http://schemas.microsoft.com/office/drawing/2014/main" id="{3A376B19-82B1-456E-9F63-5843FA9094EF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6" name="Freeform 26">
                  <a:extLst>
                    <a:ext uri="{FF2B5EF4-FFF2-40B4-BE49-F238E27FC236}">
                      <a16:creationId xmlns:a16="http://schemas.microsoft.com/office/drawing/2014/main" id="{D7B3F0FD-40C1-4C76-B03A-E279F9268267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37" name="그룹 21">
              <a:extLst>
                <a:ext uri="{FF2B5EF4-FFF2-40B4-BE49-F238E27FC236}">
                  <a16:creationId xmlns:a16="http://schemas.microsoft.com/office/drawing/2014/main" id="{22A3374C-B6B5-4434-A199-8EACD48852A7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C1D1CF1F-7038-4D03-B850-FFF2073A8439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1D20887-17E1-4E61-870B-5FA9D958BA95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E3F6E3-F698-4101-8AC9-063A6D6F60A3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4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build="p"/>
      <p:bldP spid="31" grpId="0" build="p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>
                <a:cs typeface="B Titr" panose="00000700000000000000" pitchFamily="2" charset="-78"/>
              </a:rPr>
              <a:t>سناریوی تولیدکنندگان خودروهای برقی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D5ECB-84D9-4878-8693-E11BE95881C4}"/>
              </a:ext>
            </a:extLst>
          </p:cNvPr>
          <p:cNvGrpSpPr/>
          <p:nvPr/>
        </p:nvGrpSpPr>
        <p:grpSpPr>
          <a:xfrm>
            <a:off x="70776" y="3878294"/>
            <a:ext cx="5325090" cy="2294440"/>
            <a:chOff x="948962" y="3002032"/>
            <a:chExt cx="7127648" cy="30711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39AFB30-4EDF-402A-B4A2-29A7E3E50AC2}"/>
                </a:ext>
              </a:extLst>
            </p:cNvPr>
            <p:cNvSpPr/>
            <p:nvPr/>
          </p:nvSpPr>
          <p:spPr>
            <a:xfrm>
              <a:off x="948962" y="3002032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2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863CED-8EEF-4487-9689-EAAACB371512}"/>
                </a:ext>
              </a:extLst>
            </p:cNvPr>
            <p:cNvSpPr/>
            <p:nvPr/>
          </p:nvSpPr>
          <p:spPr>
            <a:xfrm>
              <a:off x="1199512" y="4889709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A70E27-90B0-492D-8636-8830DB15B049}"/>
                </a:ext>
              </a:extLst>
            </p:cNvPr>
            <p:cNvGrpSpPr/>
            <p:nvPr/>
          </p:nvGrpSpPr>
          <p:grpSpPr>
            <a:xfrm>
              <a:off x="3446589" y="3966213"/>
              <a:ext cx="4630021" cy="2106934"/>
              <a:chOff x="6223779" y="3733800"/>
              <a:chExt cx="3015807" cy="1372371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49BAA9B-C470-426F-9829-9482705EA57C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5147BD9-EFFD-4F5C-A784-8D3BBB3061EF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03B6BFF-2171-4881-A56A-1AAE690E598C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6A03F0-300A-45BA-9CE7-1C141656040B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781D4E-3874-4096-96AD-3DD12019DEF1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C1C5B5F-4A01-4583-9637-4578A292F5C1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256BC16-9F87-49DE-8FD6-952B450F5788}"/>
              </a:ext>
            </a:extLst>
          </p:cNvPr>
          <p:cNvSpPr txBox="1"/>
          <p:nvPr/>
        </p:nvSpPr>
        <p:spPr>
          <a:xfrm>
            <a:off x="1273642" y="1466505"/>
            <a:ext cx="9720916" cy="145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سازندگان خودروهای برقی و باتری‌ها: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400" b="1" dirty="0">
                <a:cs typeface="B Nazanin" panose="00000400000000000000" pitchFamily="2" charset="-78"/>
              </a:rPr>
              <a:t>در حال درگیرشدن در زنجیره‌ی ارزش مواد معدنی حیاتی هستند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400" b="1" dirty="0">
                <a:cs typeface="B Nazanin" panose="00000400000000000000" pitchFamily="2" charset="-78"/>
              </a:rPr>
              <a:t>توافقات بلندمدت فروش برای تامین مواد معدنی حیاتی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400" b="1" dirty="0">
                <a:cs typeface="B Nazanin" panose="00000400000000000000" pitchFamily="2" charset="-78"/>
              </a:rPr>
              <a:t>سرمایه‌گذاری مستقیم در زنجیره‌ی ارزش از قبیل معدن‌کاری، تصفیه و خالص‌سازی و همچنین مواد متشکله‌ی باتری‌ها بالاخص از 2021 به بعد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23054-DA24-4D6D-B701-72E64E47B7C2}"/>
              </a:ext>
            </a:extLst>
          </p:cNvPr>
          <p:cNvSpPr txBox="1"/>
          <p:nvPr/>
        </p:nvSpPr>
        <p:spPr>
          <a:xfrm>
            <a:off x="5282803" y="3113948"/>
            <a:ext cx="573103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4"/>
                </a:solidFill>
                <a:cs typeface="B Titr" panose="00000700000000000000" pitchFamily="2" charset="-78"/>
              </a:rPr>
              <a:t>مثال‌ها: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* شرکت </a:t>
            </a:r>
            <a:r>
              <a:rPr lang="en-US" sz="1600" dirty="0" err="1">
                <a:cs typeface="B Nazanin" panose="00000400000000000000" pitchFamily="2" charset="-78"/>
              </a:rPr>
              <a:t>Amperex</a:t>
            </a:r>
            <a:r>
              <a:rPr lang="en-US" sz="1600" dirty="0">
                <a:cs typeface="B Nazanin" panose="00000400000000000000" pitchFamily="2" charset="-78"/>
              </a:rPr>
              <a:t> Technology Co.</a:t>
            </a:r>
            <a:r>
              <a:rPr lang="fa-IR" sz="1600" dirty="0">
                <a:cs typeface="B Nazanin" panose="00000400000000000000" pitchFamily="2" charset="-78"/>
              </a:rPr>
              <a:t> بزرگترین سازنده‌ی سلول‌های باتری در جهان: خرید سهام یا دارایی شرکت‌های درگیر در تامین مواد معدنی حیاتی.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* شرکت جنرال موتورز آمریکا: پیشتاز سایر شرکت‌ها با سرمایه‌گذاری 650 میلیون دلار در طرح‌های مهم </a:t>
            </a:r>
            <a:r>
              <a:rPr lang="en-US" sz="1600" dirty="0">
                <a:cs typeface="B Nazanin" panose="00000400000000000000" pitchFamily="2" charset="-78"/>
              </a:rPr>
              <a:t>Lithium Americas </a:t>
            </a:r>
            <a:r>
              <a:rPr lang="fa-IR" sz="1600" dirty="0">
                <a:cs typeface="B Nazanin" panose="00000400000000000000" pitchFamily="2" charset="-78"/>
              </a:rPr>
              <a:t> و</a:t>
            </a:r>
            <a:r>
              <a:rPr lang="en-US" sz="1600" dirty="0">
                <a:cs typeface="B Nazanin" panose="00000400000000000000" pitchFamily="2" charset="-78"/>
              </a:rPr>
              <a:t>Tesla </a:t>
            </a:r>
            <a:r>
              <a:rPr lang="fa-IR" sz="1600" dirty="0">
                <a:cs typeface="B Nazanin" panose="00000400000000000000" pitchFamily="2" charset="-78"/>
              </a:rPr>
              <a:t> برای ساخت تاسیسات خالص‌سازی لیتیوم در آمریکا</a:t>
            </a:r>
          </a:p>
        </p:txBody>
      </p:sp>
    </p:spTree>
    <p:extLst>
      <p:ext uri="{BB962C8B-B14F-4D97-AF65-F5344CB8AC3E}">
        <p14:creationId xmlns:p14="http://schemas.microsoft.com/office/powerpoint/2010/main" val="37142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1" grpId="0" build="p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05">
            <a:extLst>
              <a:ext uri="{FF2B5EF4-FFF2-40B4-BE49-F238E27FC236}">
                <a16:creationId xmlns:a16="http://schemas.microsoft.com/office/drawing/2014/main" id="{F0743CF1-17A9-4D00-956B-C430BA83BEA8}"/>
              </a:ext>
            </a:extLst>
          </p:cNvPr>
          <p:cNvGrpSpPr/>
          <p:nvPr/>
        </p:nvGrpSpPr>
        <p:grpSpPr>
          <a:xfrm>
            <a:off x="7623048" y="1921900"/>
            <a:ext cx="3948208" cy="4569868"/>
            <a:chOff x="3134362" y="287"/>
            <a:chExt cx="5918491" cy="68503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46415A-AFCA-4692-9F87-D99383C4183A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688A0A-2DF9-41C3-BE96-ED742C5BD0B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998624-EAAE-4087-A483-49A7791BD082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FF3889-04B1-4403-9739-F017866615B9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1CBA5B-FE75-4B60-8116-42FB0D3D9FD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399EE2-A836-4F8F-887B-6BB5B684C10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F5F2F1-FBCF-42E7-83DD-AC491C5C75B3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6BAF53-CD64-40E2-83A6-7048F0A1CBF7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4C1953-A0B9-41D3-8A7F-D8498F1AF08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4451BB-4003-416A-AE7B-A25FED47E772}"/>
              </a:ext>
            </a:extLst>
          </p:cNvPr>
          <p:cNvCxnSpPr>
            <a:cxnSpLocks/>
          </p:cNvCxnSpPr>
          <p:nvPr/>
        </p:nvCxnSpPr>
        <p:spPr>
          <a:xfrm flipV="1">
            <a:off x="1352781" y="2960717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1E6DD-983B-4C81-8AA3-0484D1693F35}"/>
              </a:ext>
            </a:extLst>
          </p:cNvPr>
          <p:cNvSpPr/>
          <p:nvPr/>
        </p:nvSpPr>
        <p:spPr>
          <a:xfrm>
            <a:off x="828054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38708-6535-494D-AFED-27D592B44223}"/>
              </a:ext>
            </a:extLst>
          </p:cNvPr>
          <p:cNvSpPr/>
          <p:nvPr/>
        </p:nvSpPr>
        <p:spPr>
          <a:xfrm>
            <a:off x="1920173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3455B-D530-4765-A5E2-4FC3A53479FC}"/>
              </a:ext>
            </a:extLst>
          </p:cNvPr>
          <p:cNvSpPr txBox="1"/>
          <p:nvPr/>
        </p:nvSpPr>
        <p:spPr>
          <a:xfrm>
            <a:off x="324173" y="3368448"/>
            <a:ext cx="692859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افزایش سریع تقاضا برای مواد معدنی حیاتی جهت تکنولوژی‌های تولید انرژی پاک در تمام سناریوهای آژانس بین‌المللی انرژی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بر اساس سناریوهای تعهد‌شده‌ی آژانس بین‌المللی انرژی: رشد دو برابری تقاضا در 2023 نسبت به 2022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بر اساس سناریوی حذف کامل انتشارات کربنی (</a:t>
            </a:r>
            <a:r>
              <a:rPr lang="en-US" sz="1600" dirty="0">
                <a:cs typeface="B Nazanin" panose="00000400000000000000" pitchFamily="2" charset="-78"/>
              </a:rPr>
              <a:t>NZE</a:t>
            </a:r>
            <a:r>
              <a:rPr lang="fa-IR" sz="1600" dirty="0">
                <a:cs typeface="B Nazanin" panose="00000400000000000000" pitchFamily="2" charset="-78"/>
              </a:rPr>
              <a:t>) تا سال 2050: تقاضا تا سال 2030 بیش از 3/5 برابر افزایش خواهد یافت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میزان تقاضا در سال 2030: به بیش از 30 میلیون تن خواهد رسید (محرک اصلی در این بازه خودروهای برقی، ذخیره‌سازی با باتری)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225B2-C68C-4675-8DAE-03A4134BE4D0}"/>
              </a:ext>
            </a:extLst>
          </p:cNvPr>
          <p:cNvSpPr txBox="1"/>
          <p:nvPr/>
        </p:nvSpPr>
        <p:spPr>
          <a:xfrm>
            <a:off x="988360" y="851630"/>
            <a:ext cx="5776365" cy="129971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fa-IR" altLang="ko-K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پیش‌بینی آینده </a:t>
            </a:r>
            <a:r>
              <a:rPr lang="fa-IR" altLang="ko-KR" sz="2800" b="1" dirty="0">
                <a:solidFill>
                  <a:schemeClr val="accent6"/>
                </a:solidFill>
                <a:cs typeface="B Titr" panose="00000700000000000000" pitchFamily="2" charset="-78"/>
              </a:rPr>
              <a:t>مواد معدنی حیاتی بر اساس</a:t>
            </a:r>
            <a:br>
              <a:rPr lang="fa-IR" altLang="ko-KR" sz="2800" b="1" dirty="0">
                <a:solidFill>
                  <a:schemeClr val="accent6"/>
                </a:solidFill>
                <a:cs typeface="B Titr" panose="00000700000000000000" pitchFamily="2" charset="-78"/>
              </a:rPr>
            </a:br>
            <a:r>
              <a:rPr lang="fa-IR" altLang="ko-KR" sz="2800" b="1" dirty="0">
                <a:solidFill>
                  <a:schemeClr val="accent6"/>
                </a:solidFill>
                <a:cs typeface="B Titr" panose="00000700000000000000" pitchFamily="2" charset="-78"/>
              </a:rPr>
              <a:t> سناریوهای تولید</a:t>
            </a:r>
            <a:r>
              <a:rPr lang="fa-IR" altLang="ko-K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 </a:t>
            </a:r>
            <a:r>
              <a:rPr lang="fa-IR" altLang="ko-KR" sz="2800" b="1" dirty="0">
                <a:solidFill>
                  <a:schemeClr val="accent5"/>
                </a:solidFill>
                <a:cs typeface="B Titr" panose="00000700000000000000" pitchFamily="2" charset="-78"/>
              </a:rPr>
              <a:t>انرژی‌های پاک </a:t>
            </a:r>
            <a:endParaRPr lang="en-US" sz="2800" b="1" dirty="0">
              <a:solidFill>
                <a:schemeClr val="accent5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5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A2320988-9C0F-411C-8C84-CF4D1D264B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b="12114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86605" y="4293393"/>
            <a:ext cx="53512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1- آیا عرضه‌ی آینده‌ می‌تواند با گام سریع رشد تقاضا هماهنگ و همگام شود؟ </a:t>
            </a:r>
          </a:p>
          <a:p>
            <a:pPr algn="justLow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2- آیا می‌توان مواد معدنی حیاتی را از منابع مختلف و متفاوت بدست آورد؟ </a:t>
            </a:r>
          </a:p>
          <a:p>
            <a:pPr algn="justLow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3- آیا این احجام عرضه یا تامین می‌توانند از منابع پاک و مسئولیت‌پذیر بدست آیند؟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9927" y="3739059"/>
            <a:ext cx="809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bg1"/>
                </a:solidFill>
                <a:cs typeface="B Titr" panose="00000700000000000000" pitchFamily="2" charset="-78"/>
              </a:rPr>
              <a:t>چالش‌های تامین یا عرضه مواد معدنی حیاتی برای انرژی پاک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5745853"/>
            <a:ext cx="12191999" cy="944657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altLang="ko-KR" sz="1600" b="1" dirty="0">
                <a:cs typeface="B Nazanin" panose="00000400000000000000" pitchFamily="2" charset="-78"/>
              </a:rPr>
              <a:t>پروژه‌ها و اهداف جدید آژانس بین‌المللی انرژی نشان می‌دهد که جنبه‌ی عرضه یا تامین تا سال 2023 می‌تواند نیاز انرژی پاک کشورها را برآورده نماید لیکن در سناریوی </a:t>
            </a:r>
            <a:r>
              <a:rPr lang="en-US" altLang="ko-KR" sz="1600" b="1" dirty="0">
                <a:cs typeface="B Nazanin" panose="00000400000000000000" pitchFamily="2" charset="-78"/>
              </a:rPr>
              <a:t>NZE </a:t>
            </a:r>
            <a:r>
              <a:rPr lang="fa-IR" altLang="ko-KR" sz="1600" b="1" dirty="0">
                <a:cs typeface="B Nazanin" panose="00000400000000000000" pitchFamily="2" charset="-78"/>
              </a:rPr>
              <a:t>بایست پروژه‌های بیشتری شناسایی و راه‌اندازی شود</a:t>
            </a: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uiExpand="1" build="p"/>
      <p:bldP spid="15" grpId="0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2EA9777-2727-4A2F-99B6-FD64AE5FF465}"/>
              </a:ext>
            </a:extLst>
          </p:cNvPr>
          <p:cNvSpPr txBox="1"/>
          <p:nvPr/>
        </p:nvSpPr>
        <p:spPr>
          <a:xfrm>
            <a:off x="1647731" y="708470"/>
            <a:ext cx="81503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افزایش ظرفیت انرژی‌های خورشیدی، بادی، خودروهای برقی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بازه‌ی (2023-2019)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801D3-2E5A-42D8-9D8C-50E5217C7AF9}"/>
              </a:ext>
            </a:extLst>
          </p:cNvPr>
          <p:cNvGrpSpPr/>
          <p:nvPr/>
        </p:nvGrpSpPr>
        <p:grpSpPr>
          <a:xfrm>
            <a:off x="1537964" y="1991762"/>
            <a:ext cx="9382365" cy="3904543"/>
            <a:chOff x="1537964" y="1991762"/>
            <a:chExt cx="9382365" cy="3904543"/>
          </a:xfrm>
        </p:grpSpPr>
        <p:pic>
          <p:nvPicPr>
            <p:cNvPr id="11" name="Content Placeholder 3">
              <a:extLst>
                <a:ext uri="{FF2B5EF4-FFF2-40B4-BE49-F238E27FC236}">
                  <a16:creationId xmlns:a16="http://schemas.microsoft.com/office/drawing/2014/main" id="{9014F3F7-31DB-4FC5-99BB-54F6E11CED5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964" y="1991762"/>
              <a:ext cx="9382365" cy="39045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313794" y="2271241"/>
              <a:ext cx="8113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cs typeface="B Titr" panose="00000700000000000000" pitchFamily="2" charset="-78"/>
                </a:rPr>
                <a:t>گیگاوات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4525601" y="2271240"/>
              <a:ext cx="8113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cs typeface="B Titr" panose="00000700000000000000" pitchFamily="2" charset="-78"/>
                </a:rPr>
                <a:t>گیگاوات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29146" y="2010234"/>
              <a:ext cx="6667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cs typeface="B Titr" panose="00000700000000000000" pitchFamily="2" charset="-78"/>
                </a:rPr>
                <a:t>بادی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886" y="2010235"/>
              <a:ext cx="20052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dirty="0">
                  <a:cs typeface="B Titr" panose="00000700000000000000" pitchFamily="2" charset="-78"/>
                </a:rPr>
                <a:t>سلول‌های خورشیدی (</a:t>
              </a:r>
              <a:r>
                <a:rPr lang="en-US" sz="1400" dirty="0">
                  <a:cs typeface="B Titr" panose="00000700000000000000" pitchFamily="2" charset="-78"/>
                </a:rPr>
                <a:t>PV</a:t>
              </a:r>
              <a:r>
                <a:rPr lang="fa-IR" sz="1400" dirty="0">
                  <a:cs typeface="B Titr" panose="00000700000000000000" pitchFamily="2" charset="-78"/>
                </a:rPr>
                <a:t>)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13090" y="2010234"/>
              <a:ext cx="15475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cs typeface="B Titr" panose="00000700000000000000" pitchFamily="2" charset="-78"/>
                </a:rPr>
                <a:t>خودروهای برقی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776238" y="2325124"/>
              <a:ext cx="6667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cs typeface="B Titr" panose="00000700000000000000" pitchFamily="2" charset="-78"/>
                </a:rPr>
                <a:t>میلیون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9BAE2-ADBE-481A-8BB2-C88F2F115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رشد تقاضا برای مواد حیاتی (لیتیوم، نیکل، کبالت، نئودیمیوم)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4C9E4-A150-4C8A-BC57-2F9128E2F807}"/>
              </a:ext>
            </a:extLst>
          </p:cNvPr>
          <p:cNvGrpSpPr/>
          <p:nvPr/>
        </p:nvGrpSpPr>
        <p:grpSpPr>
          <a:xfrm>
            <a:off x="1667676" y="2038025"/>
            <a:ext cx="8924635" cy="3894494"/>
            <a:chOff x="1667676" y="2038025"/>
            <a:chExt cx="8924635" cy="3894494"/>
          </a:xfrm>
        </p:grpSpPr>
        <p:pic>
          <p:nvPicPr>
            <p:cNvPr id="3" name="Content Placeholder 3">
              <a:extLst>
                <a:ext uri="{FF2B5EF4-FFF2-40B4-BE49-F238E27FC236}">
                  <a16:creationId xmlns:a16="http://schemas.microsoft.com/office/drawing/2014/main" id="{1AE4F4CF-C335-4752-AFD5-6F520FADA94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889" y="2038025"/>
              <a:ext cx="8916422" cy="3894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009945" y="2056497"/>
              <a:ext cx="6667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rgbClr val="FF0000"/>
                  </a:solidFill>
                  <a:cs typeface="B Titr" panose="00000700000000000000" pitchFamily="2" charset="-78"/>
                </a:rPr>
                <a:t>نیکل</a:t>
              </a:r>
              <a:endParaRPr lang="en-US" sz="14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34402" y="2056497"/>
              <a:ext cx="6667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rgbClr val="FF0000"/>
                  </a:solidFill>
                  <a:cs typeface="B Titr" panose="00000700000000000000" pitchFamily="2" charset="-78"/>
                </a:rPr>
                <a:t>کبالت</a:t>
              </a:r>
              <a:endParaRPr lang="en-US" sz="14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9384" y="2056497"/>
              <a:ext cx="15577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rgbClr val="FF0000"/>
                  </a:solidFill>
                  <a:cs typeface="B Titr" panose="00000700000000000000" pitchFamily="2" charset="-78"/>
                </a:rPr>
                <a:t>نئودیمیوم</a:t>
              </a:r>
              <a:endParaRPr lang="en-US" sz="14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259585" y="2464588"/>
              <a:ext cx="10931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cs typeface="B Titr" panose="00000700000000000000" pitchFamily="2" charset="-78"/>
                </a:rPr>
                <a:t>کیلوتن لیتیوم</a:t>
              </a:r>
              <a:endParaRPr 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77763" y="2056496"/>
              <a:ext cx="6667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rgbClr val="FF0000"/>
                  </a:solidFill>
                  <a:cs typeface="B Titr" panose="00000700000000000000" pitchFamily="2" charset="-78"/>
                </a:rPr>
                <a:t>لیتیوم</a:t>
              </a:r>
              <a:endParaRPr lang="en-US" sz="14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25001" y="2236612"/>
              <a:ext cx="6372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cs typeface="B Titr" panose="00000700000000000000" pitchFamily="2" charset="-78"/>
                </a:rPr>
                <a:t>کیلوتن</a:t>
              </a:r>
              <a:endParaRPr 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933032" y="2236612"/>
              <a:ext cx="6372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cs typeface="B Titr" panose="00000700000000000000" pitchFamily="2" charset="-78"/>
                </a:rPr>
                <a:t>کیلوتن</a:t>
              </a:r>
              <a:endParaRPr 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8241062" y="2236612"/>
              <a:ext cx="6372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cs typeface="B Titr" panose="00000700000000000000" pitchFamily="2" charset="-78"/>
                </a:rPr>
                <a:t>کیلوتن</a:t>
              </a:r>
              <a:endParaRPr 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2280" y="5614583"/>
              <a:ext cx="9239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rgbClr val="00B050"/>
                  </a:solidFill>
                  <a:cs typeface="B Titr" panose="00000700000000000000" pitchFamily="2" charset="-78"/>
                </a:rPr>
                <a:t>انرژی پاک</a:t>
              </a:r>
              <a:endParaRPr lang="en-US" sz="1400" dirty="0">
                <a:solidFill>
                  <a:srgbClr val="00B05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79707" y="5606269"/>
              <a:ext cx="11040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B Titr" panose="00000700000000000000" pitchFamily="2" charset="-78"/>
                </a:rPr>
                <a:t>سایر کاربران</a:t>
              </a:r>
              <a:endParaRPr lang="en-US" sz="1400"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3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86021D5-8D69-4846-99DE-8354107CB020}"/>
              </a:ext>
            </a:extLst>
          </p:cNvPr>
          <p:cNvSpPr/>
          <p:nvPr/>
        </p:nvSpPr>
        <p:spPr>
          <a:xfrm>
            <a:off x="0" y="5710599"/>
            <a:ext cx="12192000" cy="1164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2E70E6F-F0F8-406E-B788-3E0E8E590944}"/>
              </a:ext>
            </a:extLst>
          </p:cNvPr>
          <p:cNvSpPr txBox="1"/>
          <p:nvPr/>
        </p:nvSpPr>
        <p:spPr>
          <a:xfrm>
            <a:off x="3085346" y="596742"/>
            <a:ext cx="609750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accent4"/>
                </a:solidFill>
                <a:cs typeface="B Titr" panose="00000700000000000000" pitchFamily="2" charset="-78"/>
              </a:rPr>
              <a:t>اندازه‌ی بازار مواد معدنی حیاتی لازم </a:t>
            </a:r>
            <a:br>
              <a:rPr lang="fa-IR" sz="2800" dirty="0">
                <a:solidFill>
                  <a:schemeClr val="accent4"/>
                </a:solidFill>
                <a:cs typeface="B Titr" panose="00000700000000000000" pitchFamily="2" charset="-78"/>
              </a:rPr>
            </a:br>
            <a:r>
              <a:rPr lang="fa-IR" sz="2400" b="1" dirty="0">
                <a:solidFill>
                  <a:schemeClr val="accent4"/>
                </a:solidFill>
                <a:cs typeface="B Zar" panose="00000400000000000000" pitchFamily="2" charset="-78"/>
              </a:rPr>
              <a:t>برای انتقال به انرژی‌های پاک (بازه‌ی 2022-2017)</a:t>
            </a:r>
            <a:endParaRPr lang="en-US" sz="2400" b="1" dirty="0">
              <a:solidFill>
                <a:schemeClr val="accent4"/>
              </a:solidFill>
              <a:cs typeface="B Zar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B384C-8A3E-45FE-BC6A-3AED5FE6AB8D}"/>
              </a:ext>
            </a:extLst>
          </p:cNvPr>
          <p:cNvGrpSpPr/>
          <p:nvPr/>
        </p:nvGrpSpPr>
        <p:grpSpPr>
          <a:xfrm>
            <a:off x="1634301" y="1884133"/>
            <a:ext cx="8999598" cy="3973149"/>
            <a:chOff x="1634301" y="1884133"/>
            <a:chExt cx="8999598" cy="3973149"/>
          </a:xfrm>
        </p:grpSpPr>
        <p:pic>
          <p:nvPicPr>
            <p:cNvPr id="107" name="Content Placeholder 3">
              <a:extLst>
                <a:ext uri="{FF2B5EF4-FFF2-40B4-BE49-F238E27FC236}">
                  <a16:creationId xmlns:a16="http://schemas.microsoft.com/office/drawing/2014/main" id="{0292BAF8-FBE6-4E69-AAA9-131DF0ACE44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01" y="1884133"/>
              <a:ext cx="8999598" cy="39727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961320" y="2557114"/>
              <a:ext cx="16229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cs typeface="B Titr" panose="00000700000000000000" pitchFamily="2" charset="-78"/>
                </a:rPr>
                <a:t>میلیارد دلار آمریکا</a:t>
              </a:r>
              <a:endParaRPr 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5544" y="5554735"/>
              <a:ext cx="66672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300" dirty="0">
                  <a:solidFill>
                    <a:srgbClr val="FF0000"/>
                  </a:solidFill>
                  <a:cs typeface="B Titr" panose="00000700000000000000" pitchFamily="2" charset="-78"/>
                </a:rPr>
                <a:t>مس</a:t>
              </a:r>
              <a:endParaRPr lang="en-US" sz="13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86495" y="5564894"/>
              <a:ext cx="66672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300" dirty="0">
                  <a:solidFill>
                    <a:srgbClr val="FF0000"/>
                  </a:solidFill>
                  <a:cs typeface="B Titr" panose="00000700000000000000" pitchFamily="2" charset="-78"/>
                </a:rPr>
                <a:t>لیتیوم</a:t>
              </a:r>
              <a:endParaRPr lang="en-US" sz="13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101" y="5564894"/>
              <a:ext cx="66672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300" dirty="0">
                  <a:solidFill>
                    <a:srgbClr val="FF0000"/>
                  </a:solidFill>
                  <a:cs typeface="B Titr" panose="00000700000000000000" pitchFamily="2" charset="-78"/>
                </a:rPr>
                <a:t>نیکل</a:t>
              </a:r>
              <a:endParaRPr lang="en-US" sz="13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5861" y="5561784"/>
              <a:ext cx="66672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300" dirty="0">
                  <a:solidFill>
                    <a:srgbClr val="FF0000"/>
                  </a:solidFill>
                  <a:cs typeface="B Titr" panose="00000700000000000000" pitchFamily="2" charset="-78"/>
                </a:rPr>
                <a:t>کبالت</a:t>
              </a:r>
              <a:endParaRPr lang="en-US" sz="13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07055" y="5561784"/>
              <a:ext cx="1496783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300" dirty="0">
                  <a:solidFill>
                    <a:srgbClr val="FF0000"/>
                  </a:solidFill>
                  <a:cs typeface="B Titr" panose="00000700000000000000" pitchFamily="2" charset="-78"/>
                </a:rPr>
                <a:t>عناصر نادر خاکی</a:t>
              </a:r>
              <a:endParaRPr lang="en-US" sz="1300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F3F66C4-084B-463C-83D1-B11957713281}"/>
              </a:ext>
            </a:extLst>
          </p:cNvPr>
          <p:cNvSpPr/>
          <p:nvPr/>
        </p:nvSpPr>
        <p:spPr>
          <a:xfrm flipH="1">
            <a:off x="-1" y="5429508"/>
            <a:ext cx="12184224" cy="1425295"/>
          </a:xfrm>
          <a:custGeom>
            <a:avLst/>
            <a:gdLst>
              <a:gd name="connsiteX0" fmla="*/ 1110913 w 12184224"/>
              <a:gd name="connsiteY0" fmla="*/ 409 h 1425295"/>
              <a:gd name="connsiteX1" fmla="*/ 1260391 w 12184224"/>
              <a:gd name="connsiteY1" fmla="*/ 260923 h 1425295"/>
              <a:gd name="connsiteX2" fmla="*/ 1269368 w 12184224"/>
              <a:gd name="connsiteY2" fmla="*/ 272891 h 1425295"/>
              <a:gd name="connsiteX3" fmla="*/ 1425713 w 12184224"/>
              <a:gd name="connsiteY3" fmla="*/ 409 h 1425295"/>
              <a:gd name="connsiteX4" fmla="*/ 99067 w 12184224"/>
              <a:gd name="connsiteY4" fmla="*/ 0 h 1425295"/>
              <a:gd name="connsiteX5" fmla="*/ 2752360 w 12184224"/>
              <a:gd name="connsiteY5" fmla="*/ 0 h 1425295"/>
              <a:gd name="connsiteX6" fmla="*/ 2752360 w 12184224"/>
              <a:gd name="connsiteY6" fmla="*/ 409 h 1425295"/>
              <a:gd name="connsiteX7" fmla="*/ 12184224 w 12184224"/>
              <a:gd name="connsiteY7" fmla="*/ 409 h 1425295"/>
              <a:gd name="connsiteX8" fmla="*/ 12184224 w 12184224"/>
              <a:gd name="connsiteY8" fmla="*/ 1425295 h 1425295"/>
              <a:gd name="connsiteX9" fmla="*/ 0 w 12184224"/>
              <a:gd name="connsiteY9" fmla="*/ 1425295 h 1425295"/>
              <a:gd name="connsiteX10" fmla="*/ 0 w 12184224"/>
              <a:gd name="connsiteY10" fmla="*/ 409 h 1425295"/>
              <a:gd name="connsiteX11" fmla="*/ 99067 w 12184224"/>
              <a:gd name="connsiteY11" fmla="*/ 409 h 14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4224" h="1425295">
                <a:moveTo>
                  <a:pt x="1110913" y="409"/>
                </a:moveTo>
                <a:lnTo>
                  <a:pt x="1260391" y="260923"/>
                </a:lnTo>
                <a:lnTo>
                  <a:pt x="1269368" y="272891"/>
                </a:lnTo>
                <a:lnTo>
                  <a:pt x="1425713" y="409"/>
                </a:lnTo>
                <a:close/>
                <a:moveTo>
                  <a:pt x="99067" y="0"/>
                </a:moveTo>
                <a:lnTo>
                  <a:pt x="2752360" y="0"/>
                </a:lnTo>
                <a:lnTo>
                  <a:pt x="2752360" y="409"/>
                </a:lnTo>
                <a:lnTo>
                  <a:pt x="12184224" y="409"/>
                </a:lnTo>
                <a:lnTo>
                  <a:pt x="12184224" y="1425295"/>
                </a:lnTo>
                <a:lnTo>
                  <a:pt x="0" y="1425295"/>
                </a:lnTo>
                <a:lnTo>
                  <a:pt x="0" y="409"/>
                </a:lnTo>
                <a:lnTo>
                  <a:pt x="99067" y="409"/>
                </a:lnTo>
                <a:close/>
              </a:path>
            </a:pathLst>
          </a:custGeom>
          <a:solidFill>
            <a:srgbClr val="56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814AF65-D588-403E-83EC-466B8F6FFE61}"/>
              </a:ext>
            </a:extLst>
          </p:cNvPr>
          <p:cNvSpPr/>
          <p:nvPr/>
        </p:nvSpPr>
        <p:spPr>
          <a:xfrm flipH="1">
            <a:off x="2392532" y="4038600"/>
            <a:ext cx="8427868" cy="914400"/>
          </a:xfrm>
          <a:custGeom>
            <a:avLst/>
            <a:gdLst>
              <a:gd name="connsiteX0" fmla="*/ 7179894 w 8427868"/>
              <a:gd name="connsiteY0" fmla="*/ 0 h 914400"/>
              <a:gd name="connsiteX1" fmla="*/ 0 w 8427868"/>
              <a:gd name="connsiteY1" fmla="*/ 0 h 914400"/>
              <a:gd name="connsiteX2" fmla="*/ 0 w 8427868"/>
              <a:gd name="connsiteY2" fmla="*/ 914400 h 914400"/>
              <a:gd name="connsiteX3" fmla="*/ 8427868 w 8427868"/>
              <a:gd name="connsiteY3" fmla="*/ 914400 h 914400"/>
              <a:gd name="connsiteX4" fmla="*/ 8427868 w 8427868"/>
              <a:gd name="connsiteY4" fmla="*/ 903134 h 914400"/>
              <a:gd name="connsiteX5" fmla="*/ 8328659 w 8427868"/>
              <a:gd name="connsiteY5" fmla="*/ 908303 h 914400"/>
              <a:gd name="connsiteX6" fmla="*/ 7226332 w 8427868"/>
              <a:gd name="connsiteY6" fmla="*/ 154364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7868" h="914400">
                <a:moveTo>
                  <a:pt x="7179894" y="0"/>
                </a:moveTo>
                <a:lnTo>
                  <a:pt x="0" y="0"/>
                </a:lnTo>
                <a:lnTo>
                  <a:pt x="0" y="914400"/>
                </a:lnTo>
                <a:lnTo>
                  <a:pt x="8427868" y="914400"/>
                </a:lnTo>
                <a:lnTo>
                  <a:pt x="8427868" y="903134"/>
                </a:lnTo>
                <a:lnTo>
                  <a:pt x="8328659" y="908303"/>
                </a:lnTo>
                <a:cubicBezTo>
                  <a:pt x="7833118" y="908303"/>
                  <a:pt x="7407947" y="597422"/>
                  <a:pt x="7226332" y="154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9B9B8F-536F-482E-BE20-636B9F690CFE}"/>
              </a:ext>
            </a:extLst>
          </p:cNvPr>
          <p:cNvSpPr/>
          <p:nvPr/>
        </p:nvSpPr>
        <p:spPr>
          <a:xfrm flipH="1">
            <a:off x="3411186" y="2941321"/>
            <a:ext cx="7409215" cy="914400"/>
          </a:xfrm>
          <a:custGeom>
            <a:avLst/>
            <a:gdLst>
              <a:gd name="connsiteX0" fmla="*/ 7409215 w 7409215"/>
              <a:gd name="connsiteY0" fmla="*/ 0 h 914400"/>
              <a:gd name="connsiteX1" fmla="*/ 0 w 7409215"/>
              <a:gd name="connsiteY1" fmla="*/ 0 h 914400"/>
              <a:gd name="connsiteX2" fmla="*/ 0 w 7409215"/>
              <a:gd name="connsiteY2" fmla="*/ 914400 h 914400"/>
              <a:gd name="connsiteX3" fmla="*/ 7144527 w 7409215"/>
              <a:gd name="connsiteY3" fmla="*/ 914400 h 914400"/>
              <a:gd name="connsiteX4" fmla="*/ 7132318 w 7409215"/>
              <a:gd name="connsiteY4" fmla="*/ 789431 h 914400"/>
              <a:gd name="connsiteX5" fmla="*/ 7405504 w 7409215"/>
              <a:gd name="connsiteY5" fmla="*/ 421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215" h="914400">
                <a:moveTo>
                  <a:pt x="7409215" y="0"/>
                </a:moveTo>
                <a:lnTo>
                  <a:pt x="0" y="0"/>
                </a:lnTo>
                <a:lnTo>
                  <a:pt x="0" y="914400"/>
                </a:lnTo>
                <a:lnTo>
                  <a:pt x="7144527" y="914400"/>
                </a:lnTo>
                <a:lnTo>
                  <a:pt x="7132318" y="789431"/>
                </a:lnTo>
                <a:cubicBezTo>
                  <a:pt x="7132318" y="491160"/>
                  <a:pt x="7234839" y="217597"/>
                  <a:pt x="7405504" y="4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B4B1B9-A170-4A4C-BA5F-535E863563D2}"/>
              </a:ext>
            </a:extLst>
          </p:cNvPr>
          <p:cNvSpPr/>
          <p:nvPr/>
        </p:nvSpPr>
        <p:spPr>
          <a:xfrm flipH="1">
            <a:off x="2392532" y="1819970"/>
            <a:ext cx="8427868" cy="914400"/>
          </a:xfrm>
          <a:custGeom>
            <a:avLst/>
            <a:gdLst>
              <a:gd name="connsiteX0" fmla="*/ 8427868 w 8427868"/>
              <a:gd name="connsiteY0" fmla="*/ 0 h 914400"/>
              <a:gd name="connsiteX1" fmla="*/ 0 w 8427868"/>
              <a:gd name="connsiteY1" fmla="*/ 0 h 914400"/>
              <a:gd name="connsiteX2" fmla="*/ 0 w 8427868"/>
              <a:gd name="connsiteY2" fmla="*/ 914400 h 914400"/>
              <a:gd name="connsiteX3" fmla="*/ 7624477 w 8427868"/>
              <a:gd name="connsiteY3" fmla="*/ 914400 h 914400"/>
              <a:gd name="connsiteX4" fmla="*/ 7659773 w 8427868"/>
              <a:gd name="connsiteY4" fmla="*/ 887166 h 914400"/>
              <a:gd name="connsiteX5" fmla="*/ 8328659 w 8427868"/>
              <a:gd name="connsiteY5" fmla="*/ 676343 h 914400"/>
              <a:gd name="connsiteX6" fmla="*/ 8427868 w 8427868"/>
              <a:gd name="connsiteY6" fmla="*/ 68151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7868" h="914400">
                <a:moveTo>
                  <a:pt x="8427868" y="0"/>
                </a:moveTo>
                <a:lnTo>
                  <a:pt x="0" y="0"/>
                </a:lnTo>
                <a:lnTo>
                  <a:pt x="0" y="914400"/>
                </a:lnTo>
                <a:lnTo>
                  <a:pt x="7624477" y="914400"/>
                </a:lnTo>
                <a:lnTo>
                  <a:pt x="7659773" y="887166"/>
                </a:lnTo>
                <a:cubicBezTo>
                  <a:pt x="7850711" y="754063"/>
                  <a:pt x="8080889" y="676343"/>
                  <a:pt x="8328659" y="676343"/>
                </a:cubicBezTo>
                <a:lnTo>
                  <a:pt x="8427868" y="681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802C1-EEAC-4A19-932D-CE1724C5DBD2}"/>
              </a:ext>
            </a:extLst>
          </p:cNvPr>
          <p:cNvSpPr txBox="1"/>
          <p:nvPr/>
        </p:nvSpPr>
        <p:spPr>
          <a:xfrm>
            <a:off x="370046" y="387586"/>
            <a:ext cx="11570942" cy="100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srgbClr val="82C650">
                    <a:lumMod val="50000"/>
                  </a:srgbClr>
                </a:solidFill>
                <a:cs typeface="B Titr" panose="00000700000000000000" pitchFamily="2" charset="-78"/>
              </a:rPr>
              <a:t>نقش خودروهای برقی در افزایش تجهیز برای انرژی‌های پاک و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srgbClr val="82C650">
                    <a:lumMod val="50000"/>
                  </a:srgbClr>
                </a:solidFill>
                <a:cs typeface="B Titr" panose="00000700000000000000" pitchFamily="2" charset="-78"/>
              </a:rPr>
              <a:t>تاثیر آن بر تقاضا برای مواد معدنی حیاتی</a:t>
            </a:r>
            <a:endParaRPr lang="en-US" sz="2800" dirty="0">
              <a:solidFill>
                <a:srgbClr val="82C65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17EB01E-61DD-48C3-B6AB-2F5FFB4B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481" y="1976222"/>
            <a:ext cx="6049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r" rtl="1"/>
            <a:endParaRPr lang="en-US" sz="2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lvl="0" algn="r" rtl="1"/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در سال 2022: </a:t>
            </a:r>
            <a:r>
              <a:rPr lang="fa-IR" sz="12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حدود 10 میلیون دستگاه</a:t>
            </a:r>
          </a:p>
          <a:p>
            <a:pPr lvl="0" algn="r" rtl="1"/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در سال 2023: </a:t>
            </a:r>
            <a:r>
              <a:rPr lang="fa-IR" sz="12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حدود 13/6 میلیون دستگاه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C42EC59-AE72-4F78-B2D1-851DD541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621" y="3014494"/>
            <a:ext cx="5638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r" rtl="1"/>
            <a:endParaRPr lang="en-US" sz="200" b="1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algn="r" rtl="1"/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در سال 2020: </a:t>
            </a:r>
            <a:r>
              <a:rPr lang="fa-IR" sz="12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حدود 5% کل خودروها (پیشتازی تولید توسط چین)</a:t>
            </a:r>
          </a:p>
          <a:p>
            <a:pPr algn="r" rtl="1"/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در سال 2022: </a:t>
            </a:r>
            <a:r>
              <a:rPr lang="fa-IR" sz="12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حدود 14% کل خودروها (پیشتازی تولید توسط چین با سهم 60%)</a:t>
            </a:r>
          </a:p>
          <a:p>
            <a:pPr algn="r" rtl="1"/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در سال 2023: </a:t>
            </a:r>
            <a:r>
              <a:rPr lang="fa-IR" sz="12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حدود 16% کل خودروها (پیشتازی تولید توسط چین)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FE183F0-278F-4ADC-98AA-915734F5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481" y="4340083"/>
            <a:ext cx="604994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r" rtl="1"/>
            <a:r>
              <a:rPr lang="fa-IR" sz="15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هندوستان و اندونزی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22CA4-84A6-4D92-A971-12BD03C1B122}"/>
              </a:ext>
            </a:extLst>
          </p:cNvPr>
          <p:cNvSpPr txBox="1"/>
          <p:nvPr/>
        </p:nvSpPr>
        <p:spPr>
          <a:xfrm>
            <a:off x="1965982" y="5959339"/>
            <a:ext cx="798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سرمایه‌گذاری برای ذخیره‌سازی انرژی بیشتر از خودروهای برقی بوده: </a:t>
            </a:r>
            <a:r>
              <a:rPr lang="fa-IR" sz="1600" b="1" dirty="0">
                <a:solidFill>
                  <a:srgbClr val="FF0000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(رشد 100 درصدی در 2022 نسبت به 2021)</a:t>
            </a:r>
          </a:p>
          <a:p>
            <a:pPr algn="r" rtl="1"/>
            <a:r>
              <a:rPr lang="fa-IR" sz="16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                                                                                                         </a:t>
            </a:r>
            <a:r>
              <a:rPr lang="fa-IR" sz="1600" b="1" dirty="0">
                <a:solidFill>
                  <a:srgbClr val="FF0000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(رشد 33 درصدی در 2023 نسبت به 2022)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DD828F-85D9-4735-BA57-2F81FA72EFB5}"/>
              </a:ext>
            </a:extLst>
          </p:cNvPr>
          <p:cNvGrpSpPr/>
          <p:nvPr/>
        </p:nvGrpSpPr>
        <p:grpSpPr>
          <a:xfrm>
            <a:off x="1213376" y="2473834"/>
            <a:ext cx="2474704" cy="2474704"/>
            <a:chOff x="1213376" y="2473834"/>
            <a:chExt cx="2474704" cy="24747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2508DB-B19C-4D85-8939-C7D36D6B0B6D}"/>
                </a:ext>
              </a:extLst>
            </p:cNvPr>
            <p:cNvSpPr/>
            <p:nvPr/>
          </p:nvSpPr>
          <p:spPr>
            <a:xfrm>
              <a:off x="1213376" y="2473834"/>
              <a:ext cx="2474704" cy="24747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027EAB-EA12-4623-9065-843030F1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840" y="2753958"/>
              <a:ext cx="1915116" cy="19151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16C7042-62BC-46FE-BCE2-F0C083D37189}"/>
              </a:ext>
            </a:extLst>
          </p:cNvPr>
          <p:cNvSpPr txBox="1"/>
          <p:nvPr/>
        </p:nvSpPr>
        <p:spPr>
          <a:xfrm>
            <a:off x="8779706" y="3026234"/>
            <a:ext cx="1925772" cy="7559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500" b="1" dirty="0">
                <a:solidFill>
                  <a:prstClr val="white"/>
                </a:solidFill>
                <a:latin typeface="Candara" panose="020E0502030303020204" pitchFamily="34" charset="0"/>
                <a:cs typeface="B Titr" panose="00000700000000000000" pitchFamily="2" charset="-78"/>
              </a:rPr>
              <a:t>درصد خودروهای برقی بفروش‌رسیده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C0129-CED4-4F14-AE75-9FFEDA367D62}"/>
              </a:ext>
            </a:extLst>
          </p:cNvPr>
          <p:cNvSpPr txBox="1"/>
          <p:nvPr/>
        </p:nvSpPr>
        <p:spPr>
          <a:xfrm>
            <a:off x="8775134" y="2126284"/>
            <a:ext cx="192577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1500" b="1" dirty="0">
                <a:solidFill>
                  <a:schemeClr val="bg1"/>
                </a:solidFill>
                <a:latin typeface="Candara" panose="020E0502030303020204" pitchFamily="34" charset="0"/>
                <a:cs typeface="B Titr" panose="00000700000000000000" pitchFamily="2" charset="-78"/>
              </a:rPr>
              <a:t>فروش خودروهای برقی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32D87-FBD9-460B-8B97-F6DBCEC4DAC3}"/>
              </a:ext>
            </a:extLst>
          </p:cNvPr>
          <p:cNvSpPr txBox="1"/>
          <p:nvPr/>
        </p:nvSpPr>
        <p:spPr>
          <a:xfrm>
            <a:off x="8783447" y="4113049"/>
            <a:ext cx="1925772" cy="7559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500" b="1" dirty="0">
                <a:solidFill>
                  <a:prstClr val="white"/>
                </a:solidFill>
                <a:latin typeface="Candara" panose="020E0502030303020204" pitchFamily="34" charset="0"/>
                <a:cs typeface="B Titr" panose="00000700000000000000" pitchFamily="2" charset="-78"/>
              </a:rPr>
              <a:t>بازارهای نوظهور برای خودروهای برقی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DFBDF-2912-4B27-9C61-A94CEDB88640}"/>
              </a:ext>
            </a:extLst>
          </p:cNvPr>
          <p:cNvSpPr txBox="1"/>
          <p:nvPr/>
        </p:nvSpPr>
        <p:spPr>
          <a:xfrm>
            <a:off x="9861321" y="5842957"/>
            <a:ext cx="10035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توجه:</a:t>
            </a:r>
          </a:p>
        </p:txBody>
      </p:sp>
    </p:spTree>
    <p:extLst>
      <p:ext uri="{BB962C8B-B14F-4D97-AF65-F5344CB8AC3E}">
        <p14:creationId xmlns:p14="http://schemas.microsoft.com/office/powerpoint/2010/main" val="17623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AEC0791-6979-47A7-AF1B-6BC70953EA83}"/>
              </a:ext>
            </a:extLst>
          </p:cNvPr>
          <p:cNvSpPr txBox="1"/>
          <p:nvPr/>
        </p:nvSpPr>
        <p:spPr>
          <a:xfrm>
            <a:off x="1062455" y="4097898"/>
            <a:ext cx="210312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5"/>
                </a:solidFill>
                <a:cs typeface="B Titr" panose="00000700000000000000" pitchFamily="2" charset="-78"/>
              </a:rPr>
              <a:t>افزایش ظرفیت انرژی‌های تجدیدپذیر در 2022: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حدود 340 گیگاوات (100 گیگاوات سهم خورشیدی چین)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6F4784-96C0-4D02-9512-B21B6504037D}"/>
              </a:ext>
            </a:extLst>
          </p:cNvPr>
          <p:cNvGrpSpPr/>
          <p:nvPr/>
        </p:nvGrpSpPr>
        <p:grpSpPr>
          <a:xfrm>
            <a:off x="2591023" y="2188408"/>
            <a:ext cx="1182963" cy="1182960"/>
            <a:chOff x="8598837" y="2691085"/>
            <a:chExt cx="1182963" cy="118296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069875A-A60E-4215-8D44-9D7E3755372E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8598837" y="2691085"/>
              <a:ext cx="1182963" cy="1182960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2102495-A756-44F5-B7CD-94E8CDDFB15A}"/>
                </a:ext>
              </a:extLst>
            </p:cNvPr>
            <p:cNvSpPr/>
            <p:nvPr/>
          </p:nvSpPr>
          <p:spPr bwMode="auto">
            <a:xfrm rot="5400000">
              <a:off x="8821586" y="3156120"/>
              <a:ext cx="252886" cy="2528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D9859-E42A-4180-A294-BEB50CBDF5BC}"/>
              </a:ext>
            </a:extLst>
          </p:cNvPr>
          <p:cNvGrpSpPr/>
          <p:nvPr/>
        </p:nvGrpSpPr>
        <p:grpSpPr>
          <a:xfrm>
            <a:off x="4826865" y="2077561"/>
            <a:ext cx="1404657" cy="1404652"/>
            <a:chOff x="6141301" y="2580238"/>
            <a:chExt cx="1404657" cy="140465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8E9978E-F3D3-4C03-9EFC-64971D436D3C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6141301" y="2580238"/>
              <a:ext cx="1404657" cy="1404652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D908118-5408-4BA3-BE78-3E708C276D5F}"/>
                </a:ext>
              </a:extLst>
            </p:cNvPr>
            <p:cNvSpPr/>
            <p:nvPr/>
          </p:nvSpPr>
          <p:spPr bwMode="auto">
            <a:xfrm rot="5400000">
              <a:off x="6386896" y="3101931"/>
              <a:ext cx="361266" cy="36126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2C7136-1E66-474F-9C04-06D92925CCC6}"/>
              </a:ext>
            </a:extLst>
          </p:cNvPr>
          <p:cNvGrpSpPr/>
          <p:nvPr/>
        </p:nvGrpSpPr>
        <p:grpSpPr>
          <a:xfrm>
            <a:off x="7472112" y="1916664"/>
            <a:ext cx="1726452" cy="1726447"/>
            <a:chOff x="3174259" y="2419341"/>
            <a:chExt cx="1726452" cy="172644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F69DEF5-4155-4C22-A2A9-74350E42B3A7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3174259" y="2419341"/>
              <a:ext cx="1726452" cy="1726447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F0A67DD-2CD7-4FD6-BD87-4AA9B12326FE}"/>
                </a:ext>
              </a:extLst>
            </p:cNvPr>
            <p:cNvSpPr/>
            <p:nvPr/>
          </p:nvSpPr>
          <p:spPr bwMode="auto">
            <a:xfrm rot="5400000">
              <a:off x="3499825" y="3065804"/>
              <a:ext cx="433519" cy="43351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89DAE5E-8725-418C-8034-A8B01B5AFC0B}"/>
              </a:ext>
            </a:extLst>
          </p:cNvPr>
          <p:cNvSpPr/>
          <p:nvPr/>
        </p:nvSpPr>
        <p:spPr bwMode="auto">
          <a:xfrm flipH="1">
            <a:off x="5967580" y="1821432"/>
            <a:ext cx="1916910" cy="19169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AC4B05-6E38-424E-9309-8688EB0D7E8C}"/>
              </a:ext>
            </a:extLst>
          </p:cNvPr>
          <p:cNvSpPr/>
          <p:nvPr/>
        </p:nvSpPr>
        <p:spPr bwMode="auto">
          <a:xfrm flipH="1">
            <a:off x="3553406" y="1972702"/>
            <a:ext cx="1614369" cy="161437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40491-245C-4DC7-A012-ABA52C56E812}"/>
              </a:ext>
            </a:extLst>
          </p:cNvPr>
          <p:cNvSpPr/>
          <p:nvPr/>
        </p:nvSpPr>
        <p:spPr bwMode="auto">
          <a:xfrm flipH="1">
            <a:off x="1605030" y="2133417"/>
            <a:ext cx="1292940" cy="12929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664AB3-0888-46D2-9FA9-8DBE7E787B78}"/>
              </a:ext>
            </a:extLst>
          </p:cNvPr>
          <p:cNvSpPr/>
          <p:nvPr/>
        </p:nvSpPr>
        <p:spPr bwMode="auto">
          <a:xfrm flipH="1">
            <a:off x="3856951" y="2265489"/>
            <a:ext cx="1028796" cy="1028797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F29A83-F98A-4762-99A5-28430DB48E18}"/>
              </a:ext>
            </a:extLst>
          </p:cNvPr>
          <p:cNvSpPr/>
          <p:nvPr/>
        </p:nvSpPr>
        <p:spPr bwMode="auto">
          <a:xfrm flipH="1">
            <a:off x="1850282" y="2367909"/>
            <a:ext cx="823957" cy="823958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E7137C-B4E8-4AE9-A3A2-E2F750CEC176}"/>
              </a:ext>
            </a:extLst>
          </p:cNvPr>
          <p:cNvSpPr/>
          <p:nvPr/>
        </p:nvSpPr>
        <p:spPr bwMode="auto">
          <a:xfrm flipH="1">
            <a:off x="6325994" y="2169088"/>
            <a:ext cx="1221598" cy="1221601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62B076-B5F9-4286-9377-C91770B57394}"/>
              </a:ext>
            </a:extLst>
          </p:cNvPr>
          <p:cNvSpPr/>
          <p:nvPr/>
        </p:nvSpPr>
        <p:spPr bwMode="auto">
          <a:xfrm flipH="1">
            <a:off x="8860933" y="1601857"/>
            <a:ext cx="2356058" cy="23560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EFCC1D-7BAA-49EF-ADCD-D5817D87B84B}"/>
              </a:ext>
            </a:extLst>
          </p:cNvPr>
          <p:cNvSpPr/>
          <p:nvPr/>
        </p:nvSpPr>
        <p:spPr bwMode="auto">
          <a:xfrm flipH="1">
            <a:off x="9288232" y="2029158"/>
            <a:ext cx="1501456" cy="1501457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64CCEF-A48D-41B9-AC51-2AE9D7D241D8}"/>
              </a:ext>
            </a:extLst>
          </p:cNvPr>
          <p:cNvSpPr txBox="1"/>
          <p:nvPr/>
        </p:nvSpPr>
        <p:spPr>
          <a:xfrm>
            <a:off x="3341511" y="432794"/>
            <a:ext cx="550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نقش افزایش ظرفیت انرژی‌های تجدیدپذیر بر روی بازار مواد حیاتی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D0A558-43C4-46BC-8619-CFA543F017D6}"/>
              </a:ext>
            </a:extLst>
          </p:cNvPr>
          <p:cNvSpPr txBox="1"/>
          <p:nvPr/>
        </p:nvSpPr>
        <p:spPr>
          <a:xfrm>
            <a:off x="3332625" y="4097898"/>
            <a:ext cx="210312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4"/>
                </a:solidFill>
                <a:cs typeface="B Titr" panose="00000700000000000000" pitchFamily="2" charset="-78"/>
              </a:rPr>
              <a:t>افزایش ظرفیت انرژی‌های تجدیدپذیر در 2023: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حدود 507 گیگاوات (حدود 167 گیگاوات رشد نسبت به 2022) با حدود 150 گیگاوات خورشیدی سهم اروپا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3BFC7D-9232-4D8B-A419-57D59CFE7717}"/>
              </a:ext>
            </a:extLst>
          </p:cNvPr>
          <p:cNvSpPr txBox="1"/>
          <p:nvPr/>
        </p:nvSpPr>
        <p:spPr>
          <a:xfrm>
            <a:off x="5729082" y="4097898"/>
            <a:ext cx="233958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2"/>
                </a:solidFill>
                <a:cs typeface="B Titr" panose="00000700000000000000" pitchFamily="2" charset="-78"/>
              </a:rPr>
              <a:t>ارزش سرمایه‌گذاری برای انرژی‌های تجدیدپذیر در 2022: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حدود 600 میلیارد دلار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(عمدتا </a:t>
            </a:r>
            <a:r>
              <a:rPr lang="en-US" sz="1200" dirty="0">
                <a:cs typeface="B Nazanin" panose="00000400000000000000" pitchFamily="2" charset="-78"/>
              </a:rPr>
              <a:t>PV</a:t>
            </a:r>
            <a:r>
              <a:rPr lang="fa-IR" sz="1400" dirty="0">
                <a:cs typeface="B Nazanin" panose="00000400000000000000" pitchFamily="2" charset="-78"/>
              </a:rPr>
              <a:t>)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42193F-C217-42B3-8084-8E38A4E991D8}"/>
              </a:ext>
            </a:extLst>
          </p:cNvPr>
          <p:cNvSpPr txBox="1"/>
          <p:nvPr/>
        </p:nvSpPr>
        <p:spPr>
          <a:xfrm>
            <a:off x="8701675" y="4097898"/>
            <a:ext cx="2620252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1"/>
                </a:solidFill>
                <a:cs typeface="B Titr" panose="00000700000000000000" pitchFamily="2" charset="-78"/>
              </a:rPr>
              <a:t>ارزش ظرفیت پیش‌بینی‌شده برای انرژی‌های تجدیدپذیر در سال 2028: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حدود 710 گیگاوات (حدود 203 گیگاوات رشد نسبت به 2023)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6B2A4B-4844-4E2E-B44F-8D108F11D6E3}"/>
              </a:ext>
            </a:extLst>
          </p:cNvPr>
          <p:cNvSpPr txBox="1"/>
          <p:nvPr/>
        </p:nvSpPr>
        <p:spPr>
          <a:xfrm>
            <a:off x="1868572" y="2602943"/>
            <a:ext cx="77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chemeClr val="bg1"/>
                </a:solidFill>
                <a:cs typeface="B Titr" panose="00000700000000000000" pitchFamily="2" charset="-78"/>
              </a:rPr>
              <a:t>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C94EAA-E5D3-4A53-98A1-8287BA589C88}"/>
              </a:ext>
            </a:extLst>
          </p:cNvPr>
          <p:cNvSpPr txBox="1"/>
          <p:nvPr/>
        </p:nvSpPr>
        <p:spPr>
          <a:xfrm>
            <a:off x="3983708" y="2594630"/>
            <a:ext cx="77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chemeClr val="bg1"/>
                </a:solidFill>
                <a:cs typeface="B Titr" panose="00000700000000000000" pitchFamily="2" charset="-78"/>
              </a:rPr>
              <a:t>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86BB84-AD97-4A72-BE47-09C7DDCE128D}"/>
              </a:ext>
            </a:extLst>
          </p:cNvPr>
          <p:cNvSpPr txBox="1"/>
          <p:nvPr/>
        </p:nvSpPr>
        <p:spPr>
          <a:xfrm>
            <a:off x="6553078" y="2602943"/>
            <a:ext cx="77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chemeClr val="bg1"/>
                </a:solidFill>
                <a:cs typeface="B Titr" panose="00000700000000000000" pitchFamily="2" charset="-78"/>
              </a:rPr>
              <a:t>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6F8C3C-86EF-4EDA-AA1E-228B2A501822}"/>
              </a:ext>
            </a:extLst>
          </p:cNvPr>
          <p:cNvSpPr txBox="1"/>
          <p:nvPr/>
        </p:nvSpPr>
        <p:spPr>
          <a:xfrm>
            <a:off x="9657550" y="2594630"/>
            <a:ext cx="77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chemeClr val="bg1"/>
                </a:solidFill>
                <a:cs typeface="B Titr" panose="00000700000000000000" pitchFamily="2" charset="-78"/>
              </a:rPr>
              <a:t>2028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3BFC7D-9232-4D8B-A419-57D59CFE7717}"/>
              </a:ext>
            </a:extLst>
          </p:cNvPr>
          <p:cNvSpPr txBox="1"/>
          <p:nvPr/>
        </p:nvSpPr>
        <p:spPr>
          <a:xfrm>
            <a:off x="8868881" y="5095094"/>
            <a:ext cx="233958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rgbClr val="82C650"/>
                </a:solidFill>
                <a:cs typeface="B Titr" panose="00000700000000000000" pitchFamily="2" charset="-78"/>
              </a:rPr>
              <a:t>ارزش سرمایه‌گذاری برای انرژی‌های تجدیدپذیر در 2028: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حدود 1753 میلیارد دلار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(عمدتا </a:t>
            </a:r>
            <a:r>
              <a:rPr lang="en-US" sz="1200" dirty="0">
                <a:cs typeface="B Nazanin" panose="00000400000000000000" pitchFamily="2" charset="-78"/>
              </a:rPr>
              <a:t>PV</a:t>
            </a:r>
            <a:r>
              <a:rPr lang="fa-IR" sz="1400" dirty="0">
                <a:cs typeface="B Nazanin" panose="00000400000000000000" pitchFamily="2" charset="-78"/>
              </a:rPr>
              <a:t>)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9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7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8AB4E21-CC20-43EF-83A9-4A0C06933F6A}"/>
              </a:ext>
            </a:extLst>
          </p:cNvPr>
          <p:cNvGrpSpPr/>
          <p:nvPr/>
        </p:nvGrpSpPr>
        <p:grpSpPr>
          <a:xfrm>
            <a:off x="1674282" y="2789769"/>
            <a:ext cx="2639744" cy="630757"/>
            <a:chOff x="1652766" y="2800527"/>
            <a:chExt cx="2639744" cy="630757"/>
          </a:xfrm>
        </p:grpSpPr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B40C5103-D775-423F-B391-FD75203F6F6E}"/>
                </a:ext>
              </a:extLst>
            </p:cNvPr>
            <p:cNvSpPr/>
            <p:nvPr/>
          </p:nvSpPr>
          <p:spPr>
            <a:xfrm rot="19500952">
              <a:off x="1652766" y="2800527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1A0E9D73-6668-4EC7-BC91-1992B60C260F}"/>
                </a:ext>
              </a:extLst>
            </p:cNvPr>
            <p:cNvSpPr/>
            <p:nvPr/>
          </p:nvSpPr>
          <p:spPr>
            <a:xfrm rot="19500952">
              <a:off x="1662767" y="3046514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5E1218EB-6656-4825-BC58-09E83048B7FF}"/>
                </a:ext>
              </a:extLst>
            </p:cNvPr>
            <p:cNvSpPr/>
            <p:nvPr/>
          </p:nvSpPr>
          <p:spPr>
            <a:xfrm rot="19500952">
              <a:off x="1676048" y="3321556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B08497D-7FE7-4E43-9D19-209FAFACC2C3}"/>
              </a:ext>
            </a:extLst>
          </p:cNvPr>
          <p:cNvGrpSpPr/>
          <p:nvPr/>
        </p:nvGrpSpPr>
        <p:grpSpPr>
          <a:xfrm>
            <a:off x="3775266" y="2756088"/>
            <a:ext cx="2593055" cy="634774"/>
            <a:chOff x="7953493" y="2784542"/>
            <a:chExt cx="2593055" cy="634774"/>
          </a:xfrm>
        </p:grpSpPr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A0BAC954-4DF1-42AA-9258-81C597853E2E}"/>
                </a:ext>
              </a:extLst>
            </p:cNvPr>
            <p:cNvSpPr/>
            <p:nvPr/>
          </p:nvSpPr>
          <p:spPr>
            <a:xfrm rot="2009023">
              <a:off x="7953493" y="2784542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ECF4B7DC-4FD7-497E-9EA6-D5EF67251DD8}"/>
                </a:ext>
              </a:extLst>
            </p:cNvPr>
            <p:cNvSpPr/>
            <p:nvPr/>
          </p:nvSpPr>
          <p:spPr>
            <a:xfrm rot="2009023">
              <a:off x="7964252" y="3037245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3A01BF23-459A-4471-874D-455C6C710A61}"/>
                </a:ext>
              </a:extLst>
            </p:cNvPr>
            <p:cNvSpPr/>
            <p:nvPr/>
          </p:nvSpPr>
          <p:spPr>
            <a:xfrm rot="2009023">
              <a:off x="7975009" y="3309588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F52EDB5-6B39-4FA8-A05C-C14CB950260E}"/>
              </a:ext>
            </a:extLst>
          </p:cNvPr>
          <p:cNvGrpSpPr/>
          <p:nvPr/>
        </p:nvGrpSpPr>
        <p:grpSpPr>
          <a:xfrm>
            <a:off x="5824898" y="2718004"/>
            <a:ext cx="2639744" cy="630757"/>
            <a:chOff x="1652766" y="2800527"/>
            <a:chExt cx="2639744" cy="630757"/>
          </a:xfrm>
        </p:grpSpPr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8E2E692C-F199-4F0B-8C7C-EC245E95C0D9}"/>
                </a:ext>
              </a:extLst>
            </p:cNvPr>
            <p:cNvSpPr/>
            <p:nvPr/>
          </p:nvSpPr>
          <p:spPr>
            <a:xfrm rot="19500952">
              <a:off x="1652766" y="2800527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B5B5D873-2C64-4C69-8FD7-7DC39BFB15F7}"/>
                </a:ext>
              </a:extLst>
            </p:cNvPr>
            <p:cNvSpPr/>
            <p:nvPr/>
          </p:nvSpPr>
          <p:spPr>
            <a:xfrm rot="19500952">
              <a:off x="1662767" y="3046514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4CF1DCEF-C5E4-4651-9985-4E322AA6F6E4}"/>
                </a:ext>
              </a:extLst>
            </p:cNvPr>
            <p:cNvSpPr/>
            <p:nvPr/>
          </p:nvSpPr>
          <p:spPr>
            <a:xfrm rot="19500952">
              <a:off x="1676048" y="3321556"/>
              <a:ext cx="2616462" cy="109728"/>
            </a:xfrm>
            <a:custGeom>
              <a:avLst/>
              <a:gdLst>
                <a:gd name="connsiteX0" fmla="*/ 2616462 w 2616462"/>
                <a:gd name="connsiteY0" fmla="*/ 0 h 109728"/>
                <a:gd name="connsiteX1" fmla="*/ 2539675 w 2616462"/>
                <a:gd name="connsiteY1" fmla="*/ 109728 h 109728"/>
                <a:gd name="connsiteX2" fmla="*/ 0 w 2616462"/>
                <a:gd name="connsiteY2" fmla="*/ 109728 h 109728"/>
                <a:gd name="connsiteX3" fmla="*/ 76787 w 2616462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462" h="109728">
                  <a:moveTo>
                    <a:pt x="2616462" y="0"/>
                  </a:moveTo>
                  <a:lnTo>
                    <a:pt x="2539675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E7A0249-911C-405F-8284-7845126BCE63}"/>
              </a:ext>
            </a:extLst>
          </p:cNvPr>
          <p:cNvGrpSpPr/>
          <p:nvPr/>
        </p:nvGrpSpPr>
        <p:grpSpPr>
          <a:xfrm>
            <a:off x="9996149" y="2676315"/>
            <a:ext cx="2448518" cy="638903"/>
            <a:chOff x="9996149" y="2676315"/>
            <a:chExt cx="2448518" cy="638903"/>
          </a:xfrm>
        </p:grpSpPr>
        <p:sp>
          <p:nvSpPr>
            <p:cNvPr id="138" name="Freeform 50">
              <a:extLst>
                <a:ext uri="{FF2B5EF4-FFF2-40B4-BE49-F238E27FC236}">
                  <a16:creationId xmlns:a16="http://schemas.microsoft.com/office/drawing/2014/main" id="{E9B7C538-553A-4F96-BA68-05B4BA3F809C}"/>
                </a:ext>
              </a:extLst>
            </p:cNvPr>
            <p:cNvSpPr/>
            <p:nvPr/>
          </p:nvSpPr>
          <p:spPr>
            <a:xfrm rot="19500952">
              <a:off x="9996149" y="2676315"/>
              <a:ext cx="2448518" cy="109728"/>
            </a:xfrm>
            <a:custGeom>
              <a:avLst/>
              <a:gdLst>
                <a:gd name="connsiteX0" fmla="*/ 2448518 w 2448518"/>
                <a:gd name="connsiteY0" fmla="*/ 0 h 109728"/>
                <a:gd name="connsiteX1" fmla="*/ 2371731 w 2448518"/>
                <a:gd name="connsiteY1" fmla="*/ 109728 h 109728"/>
                <a:gd name="connsiteX2" fmla="*/ 0 w 2448518"/>
                <a:gd name="connsiteY2" fmla="*/ 109728 h 109728"/>
                <a:gd name="connsiteX3" fmla="*/ 76787 w 2448518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518" h="109728">
                  <a:moveTo>
                    <a:pt x="2448518" y="0"/>
                  </a:moveTo>
                  <a:lnTo>
                    <a:pt x="2371731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52">
              <a:extLst>
                <a:ext uri="{FF2B5EF4-FFF2-40B4-BE49-F238E27FC236}">
                  <a16:creationId xmlns:a16="http://schemas.microsoft.com/office/drawing/2014/main" id="{4AD6FF8D-F5C4-4659-8D40-3CBEF56D55FC}"/>
                </a:ext>
              </a:extLst>
            </p:cNvPr>
            <p:cNvSpPr/>
            <p:nvPr/>
          </p:nvSpPr>
          <p:spPr>
            <a:xfrm rot="19500952">
              <a:off x="10007254" y="2925801"/>
              <a:ext cx="2436311" cy="109728"/>
            </a:xfrm>
            <a:custGeom>
              <a:avLst/>
              <a:gdLst>
                <a:gd name="connsiteX0" fmla="*/ 2436311 w 2436311"/>
                <a:gd name="connsiteY0" fmla="*/ 0 h 109728"/>
                <a:gd name="connsiteX1" fmla="*/ 2359524 w 2436311"/>
                <a:gd name="connsiteY1" fmla="*/ 109728 h 109728"/>
                <a:gd name="connsiteX2" fmla="*/ 0 w 2436311"/>
                <a:gd name="connsiteY2" fmla="*/ 109728 h 109728"/>
                <a:gd name="connsiteX3" fmla="*/ 76787 w 2436311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6311" h="109728">
                  <a:moveTo>
                    <a:pt x="2436311" y="0"/>
                  </a:moveTo>
                  <a:lnTo>
                    <a:pt x="2359524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54">
              <a:extLst>
                <a:ext uri="{FF2B5EF4-FFF2-40B4-BE49-F238E27FC236}">
                  <a16:creationId xmlns:a16="http://schemas.microsoft.com/office/drawing/2014/main" id="{57F3DC8E-CFA5-4795-8F35-D173569BCD9F}"/>
                </a:ext>
              </a:extLst>
            </p:cNvPr>
            <p:cNvSpPr/>
            <p:nvPr/>
          </p:nvSpPr>
          <p:spPr>
            <a:xfrm rot="19500952">
              <a:off x="10021999" y="3205490"/>
              <a:ext cx="2420101" cy="109728"/>
            </a:xfrm>
            <a:custGeom>
              <a:avLst/>
              <a:gdLst>
                <a:gd name="connsiteX0" fmla="*/ 2420101 w 2420101"/>
                <a:gd name="connsiteY0" fmla="*/ 0 h 109728"/>
                <a:gd name="connsiteX1" fmla="*/ 2343314 w 2420101"/>
                <a:gd name="connsiteY1" fmla="*/ 109728 h 109728"/>
                <a:gd name="connsiteX2" fmla="*/ 0 w 2420101"/>
                <a:gd name="connsiteY2" fmla="*/ 109728 h 109728"/>
                <a:gd name="connsiteX3" fmla="*/ 76787 w 2420101"/>
                <a:gd name="connsiteY3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01" h="109728">
                  <a:moveTo>
                    <a:pt x="2420101" y="0"/>
                  </a:moveTo>
                  <a:lnTo>
                    <a:pt x="2343314" y="109728"/>
                  </a:lnTo>
                  <a:lnTo>
                    <a:pt x="0" y="109728"/>
                  </a:lnTo>
                  <a:lnTo>
                    <a:pt x="76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2EF4BB-9D02-4EAE-A9DC-16DA41B6C3F8}"/>
              </a:ext>
            </a:extLst>
          </p:cNvPr>
          <p:cNvGrpSpPr/>
          <p:nvPr/>
        </p:nvGrpSpPr>
        <p:grpSpPr>
          <a:xfrm>
            <a:off x="-225783" y="2871977"/>
            <a:ext cx="2431834" cy="627659"/>
            <a:chOff x="-225783" y="2871977"/>
            <a:chExt cx="2431834" cy="627659"/>
          </a:xfrm>
        </p:grpSpPr>
        <p:sp>
          <p:nvSpPr>
            <p:cNvPr id="142" name="Freeform 56">
              <a:extLst>
                <a:ext uri="{FF2B5EF4-FFF2-40B4-BE49-F238E27FC236}">
                  <a16:creationId xmlns:a16="http://schemas.microsoft.com/office/drawing/2014/main" id="{85AE4AB4-D046-4102-841C-5892A0C3B373}"/>
                </a:ext>
              </a:extLst>
            </p:cNvPr>
            <p:cNvSpPr/>
            <p:nvPr/>
          </p:nvSpPr>
          <p:spPr>
            <a:xfrm rot="2009023">
              <a:off x="-223642" y="2871977"/>
              <a:ext cx="2406037" cy="109728"/>
            </a:xfrm>
            <a:custGeom>
              <a:avLst/>
              <a:gdLst>
                <a:gd name="connsiteX0" fmla="*/ 0 w 2406037"/>
                <a:gd name="connsiteY0" fmla="*/ 0 h 109728"/>
                <a:gd name="connsiteX1" fmla="*/ 2333454 w 2406037"/>
                <a:gd name="connsiteY1" fmla="*/ 0 h 109728"/>
                <a:gd name="connsiteX2" fmla="*/ 2406037 w 2406037"/>
                <a:gd name="connsiteY2" fmla="*/ 109728 h 109728"/>
                <a:gd name="connsiteX3" fmla="*/ 72583 w 2406037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37" h="109728">
                  <a:moveTo>
                    <a:pt x="0" y="0"/>
                  </a:moveTo>
                  <a:lnTo>
                    <a:pt x="2333454" y="0"/>
                  </a:lnTo>
                  <a:lnTo>
                    <a:pt x="2406037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58">
              <a:extLst>
                <a:ext uri="{FF2B5EF4-FFF2-40B4-BE49-F238E27FC236}">
                  <a16:creationId xmlns:a16="http://schemas.microsoft.com/office/drawing/2014/main" id="{C8DF3C21-5F70-4B3A-AB9F-069C7F23FEB3}"/>
                </a:ext>
              </a:extLst>
            </p:cNvPr>
            <p:cNvSpPr/>
            <p:nvPr/>
          </p:nvSpPr>
          <p:spPr>
            <a:xfrm rot="2009023">
              <a:off x="-224712" y="3121123"/>
              <a:ext cx="2418937" cy="109728"/>
            </a:xfrm>
            <a:custGeom>
              <a:avLst/>
              <a:gdLst>
                <a:gd name="connsiteX0" fmla="*/ 0 w 2418937"/>
                <a:gd name="connsiteY0" fmla="*/ 0 h 109728"/>
                <a:gd name="connsiteX1" fmla="*/ 2346354 w 2418937"/>
                <a:gd name="connsiteY1" fmla="*/ 0 h 109728"/>
                <a:gd name="connsiteX2" fmla="*/ 2418937 w 2418937"/>
                <a:gd name="connsiteY2" fmla="*/ 109728 h 109728"/>
                <a:gd name="connsiteX3" fmla="*/ 72583 w 2418937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8937" h="109728">
                  <a:moveTo>
                    <a:pt x="0" y="0"/>
                  </a:moveTo>
                  <a:lnTo>
                    <a:pt x="2346354" y="0"/>
                  </a:lnTo>
                  <a:lnTo>
                    <a:pt x="2418937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4BB4CFD2-9082-403F-8261-E72A7BBC99F9}"/>
                </a:ext>
              </a:extLst>
            </p:cNvPr>
            <p:cNvSpPr/>
            <p:nvPr/>
          </p:nvSpPr>
          <p:spPr>
            <a:xfrm rot="2009023">
              <a:off x="-225783" y="3389908"/>
              <a:ext cx="2431834" cy="109728"/>
            </a:xfrm>
            <a:custGeom>
              <a:avLst/>
              <a:gdLst>
                <a:gd name="connsiteX0" fmla="*/ 0 w 2431834"/>
                <a:gd name="connsiteY0" fmla="*/ 0 h 109728"/>
                <a:gd name="connsiteX1" fmla="*/ 2359251 w 2431834"/>
                <a:gd name="connsiteY1" fmla="*/ 0 h 109728"/>
                <a:gd name="connsiteX2" fmla="*/ 2431834 w 2431834"/>
                <a:gd name="connsiteY2" fmla="*/ 109728 h 109728"/>
                <a:gd name="connsiteX3" fmla="*/ 72582 w 2431834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834" h="109728">
                  <a:moveTo>
                    <a:pt x="0" y="0"/>
                  </a:moveTo>
                  <a:lnTo>
                    <a:pt x="2359251" y="0"/>
                  </a:lnTo>
                  <a:lnTo>
                    <a:pt x="2431834" y="109728"/>
                  </a:lnTo>
                  <a:lnTo>
                    <a:pt x="72582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E598726-A550-430C-9269-5BEAD78A6B4F}"/>
              </a:ext>
            </a:extLst>
          </p:cNvPr>
          <p:cNvGrpSpPr/>
          <p:nvPr/>
        </p:nvGrpSpPr>
        <p:grpSpPr>
          <a:xfrm>
            <a:off x="7927165" y="2669699"/>
            <a:ext cx="2593055" cy="634774"/>
            <a:chOff x="7953493" y="2784542"/>
            <a:chExt cx="2593055" cy="634774"/>
          </a:xfrm>
        </p:grpSpPr>
        <p:sp>
          <p:nvSpPr>
            <p:cNvPr id="146" name="Freeform 46">
              <a:extLst>
                <a:ext uri="{FF2B5EF4-FFF2-40B4-BE49-F238E27FC236}">
                  <a16:creationId xmlns:a16="http://schemas.microsoft.com/office/drawing/2014/main" id="{AD6D96C7-CFF7-489A-8CC6-E47FB608A6DD}"/>
                </a:ext>
              </a:extLst>
            </p:cNvPr>
            <p:cNvSpPr/>
            <p:nvPr/>
          </p:nvSpPr>
          <p:spPr>
            <a:xfrm rot="2009023">
              <a:off x="7953493" y="2784542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47">
              <a:extLst>
                <a:ext uri="{FF2B5EF4-FFF2-40B4-BE49-F238E27FC236}">
                  <a16:creationId xmlns:a16="http://schemas.microsoft.com/office/drawing/2014/main" id="{4704D046-D66C-47C9-A07C-B28C7003BDE8}"/>
                </a:ext>
              </a:extLst>
            </p:cNvPr>
            <p:cNvSpPr/>
            <p:nvPr/>
          </p:nvSpPr>
          <p:spPr>
            <a:xfrm rot="2009023">
              <a:off x="7964252" y="3037245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Freeform 48">
              <a:extLst>
                <a:ext uri="{FF2B5EF4-FFF2-40B4-BE49-F238E27FC236}">
                  <a16:creationId xmlns:a16="http://schemas.microsoft.com/office/drawing/2014/main" id="{37594EAB-DD76-4D49-B3BB-1D875FC05482}"/>
                </a:ext>
              </a:extLst>
            </p:cNvPr>
            <p:cNvSpPr/>
            <p:nvPr/>
          </p:nvSpPr>
          <p:spPr>
            <a:xfrm rot="2009023">
              <a:off x="7975009" y="3309588"/>
              <a:ext cx="2571539" cy="109728"/>
            </a:xfrm>
            <a:custGeom>
              <a:avLst/>
              <a:gdLst>
                <a:gd name="connsiteX0" fmla="*/ 0 w 2571539"/>
                <a:gd name="connsiteY0" fmla="*/ 0 h 109728"/>
                <a:gd name="connsiteX1" fmla="*/ 2498956 w 2571539"/>
                <a:gd name="connsiteY1" fmla="*/ 0 h 109728"/>
                <a:gd name="connsiteX2" fmla="*/ 2571539 w 2571539"/>
                <a:gd name="connsiteY2" fmla="*/ 109728 h 109728"/>
                <a:gd name="connsiteX3" fmla="*/ 72583 w 2571539"/>
                <a:gd name="connsiteY3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539" h="109728">
                  <a:moveTo>
                    <a:pt x="0" y="0"/>
                  </a:moveTo>
                  <a:lnTo>
                    <a:pt x="2498956" y="0"/>
                  </a:lnTo>
                  <a:lnTo>
                    <a:pt x="2571539" y="109728"/>
                  </a:lnTo>
                  <a:lnTo>
                    <a:pt x="72583" y="109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E544527-8C39-430E-9BA8-F757D0E076BA}"/>
              </a:ext>
            </a:extLst>
          </p:cNvPr>
          <p:cNvGrpSpPr/>
          <p:nvPr/>
        </p:nvGrpSpPr>
        <p:grpSpPr>
          <a:xfrm rot="21152393">
            <a:off x="3388295" y="1675877"/>
            <a:ext cx="1371600" cy="1371598"/>
            <a:chOff x="1222819" y="3080212"/>
            <a:chExt cx="1371600" cy="1371598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0" name="Freeform 108">
              <a:extLst>
                <a:ext uri="{FF2B5EF4-FFF2-40B4-BE49-F238E27FC236}">
                  <a16:creationId xmlns:a16="http://schemas.microsoft.com/office/drawing/2014/main" id="{2ED9F137-7C3E-4CFC-9BB0-B08E7003F8C0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2F13E8A-8ACF-43B9-A34F-A511F82FC2F6}"/>
                </a:ext>
              </a:extLst>
            </p:cNvPr>
            <p:cNvSpPr/>
            <p:nvPr/>
          </p:nvSpPr>
          <p:spPr>
            <a:xfrm flipH="1">
              <a:off x="1524870" y="3369503"/>
              <a:ext cx="777528" cy="7775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E903398-5D45-40B2-8E52-B26B85F1A8AA}"/>
              </a:ext>
            </a:extLst>
          </p:cNvPr>
          <p:cNvGrpSpPr/>
          <p:nvPr/>
        </p:nvGrpSpPr>
        <p:grpSpPr>
          <a:xfrm rot="21152393">
            <a:off x="5455456" y="2890116"/>
            <a:ext cx="1371600" cy="1371598"/>
            <a:chOff x="1222819" y="3080212"/>
            <a:chExt cx="1371600" cy="137159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Freeform 111">
              <a:extLst>
                <a:ext uri="{FF2B5EF4-FFF2-40B4-BE49-F238E27FC236}">
                  <a16:creationId xmlns:a16="http://schemas.microsoft.com/office/drawing/2014/main" id="{C92A877B-8FC9-455D-A580-D84BBF95F4C3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96FE5A5-42BF-4877-9282-050287282B52}"/>
                </a:ext>
              </a:extLst>
            </p:cNvPr>
            <p:cNvSpPr/>
            <p:nvPr/>
          </p:nvSpPr>
          <p:spPr>
            <a:xfrm flipH="1">
              <a:off x="1524870" y="3369503"/>
              <a:ext cx="777528" cy="7775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4F5647A-21E6-48BC-9C39-228D1C8A3262}"/>
              </a:ext>
            </a:extLst>
          </p:cNvPr>
          <p:cNvGrpSpPr/>
          <p:nvPr/>
        </p:nvGrpSpPr>
        <p:grpSpPr>
          <a:xfrm rot="21152393">
            <a:off x="7530365" y="1622737"/>
            <a:ext cx="1371600" cy="1371598"/>
            <a:chOff x="1222819" y="3080212"/>
            <a:chExt cx="1371600" cy="1371598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6" name="Freeform 114">
              <a:extLst>
                <a:ext uri="{FF2B5EF4-FFF2-40B4-BE49-F238E27FC236}">
                  <a16:creationId xmlns:a16="http://schemas.microsoft.com/office/drawing/2014/main" id="{BB641F49-88DD-43F8-B451-CC907ACCA192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5768254-FF62-47EC-B330-E550D27BC2C9}"/>
                </a:ext>
              </a:extLst>
            </p:cNvPr>
            <p:cNvSpPr/>
            <p:nvPr/>
          </p:nvSpPr>
          <p:spPr>
            <a:xfrm flipH="1">
              <a:off x="1524870" y="3369503"/>
              <a:ext cx="777528" cy="7775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66F1919-6C83-42CB-BD9F-0FB85570A365}"/>
              </a:ext>
            </a:extLst>
          </p:cNvPr>
          <p:cNvGrpSpPr/>
          <p:nvPr/>
        </p:nvGrpSpPr>
        <p:grpSpPr>
          <a:xfrm rot="21152393">
            <a:off x="9625208" y="2793071"/>
            <a:ext cx="1371600" cy="1371598"/>
            <a:chOff x="1222819" y="3080212"/>
            <a:chExt cx="1371600" cy="1371598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9" name="Freeform 117">
              <a:extLst>
                <a:ext uri="{FF2B5EF4-FFF2-40B4-BE49-F238E27FC236}">
                  <a16:creationId xmlns:a16="http://schemas.microsoft.com/office/drawing/2014/main" id="{88BD8EDF-DB59-4070-ADE3-B64BCEAC4196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E738DF3-B672-40FB-AB90-C059DBD7E46A}"/>
                </a:ext>
              </a:extLst>
            </p:cNvPr>
            <p:cNvSpPr/>
            <p:nvPr/>
          </p:nvSpPr>
          <p:spPr>
            <a:xfrm flipH="1">
              <a:off x="1524870" y="3369503"/>
              <a:ext cx="777528" cy="7775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EDCD2E3-E61C-4983-89B6-F6B4260ACC4C}"/>
              </a:ext>
            </a:extLst>
          </p:cNvPr>
          <p:cNvGrpSpPr/>
          <p:nvPr/>
        </p:nvGrpSpPr>
        <p:grpSpPr>
          <a:xfrm rot="21152393">
            <a:off x="1216957" y="2894558"/>
            <a:ext cx="1371600" cy="1371598"/>
            <a:chOff x="1222819" y="3080212"/>
            <a:chExt cx="1371600" cy="1371598"/>
          </a:xfr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Freeform 103">
              <a:extLst>
                <a:ext uri="{FF2B5EF4-FFF2-40B4-BE49-F238E27FC236}">
                  <a16:creationId xmlns:a16="http://schemas.microsoft.com/office/drawing/2014/main" id="{B2020AC1-195E-4BAF-9A5C-2CAC1D7867CC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BDEA4B2-DBC5-43B6-A9DE-7A77A838B7D2}"/>
                </a:ext>
              </a:extLst>
            </p:cNvPr>
            <p:cNvSpPr/>
            <p:nvPr/>
          </p:nvSpPr>
          <p:spPr>
            <a:xfrm flipH="1">
              <a:off x="1524870" y="3369503"/>
              <a:ext cx="777528" cy="7775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F9851E9F-552B-4435-84B2-10A58C194BB8}"/>
              </a:ext>
            </a:extLst>
          </p:cNvPr>
          <p:cNvSpPr txBox="1"/>
          <p:nvPr/>
        </p:nvSpPr>
        <p:spPr>
          <a:xfrm>
            <a:off x="1202884" y="258228"/>
            <a:ext cx="98079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تاثیر افزایش ظرفیت انرژی‌های تجدیدپذیر بر روی بازار مواد معدنی حیاتی</a:t>
            </a:r>
          </a:p>
          <a:p>
            <a:pPr algn="ctr">
              <a:lnSpc>
                <a:spcPct val="150000"/>
              </a:lnSpc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در بازه‌ی 2022-2017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AF9DAD7-518B-4703-AB43-E74471281BC0}"/>
              </a:ext>
            </a:extLst>
          </p:cNvPr>
          <p:cNvSpPr txBox="1"/>
          <p:nvPr/>
        </p:nvSpPr>
        <p:spPr>
          <a:xfrm>
            <a:off x="1030685" y="4462541"/>
            <a:ext cx="18288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accent5"/>
                </a:solidFill>
                <a:cs typeface="B Nazanin" panose="00000400000000000000" pitchFamily="2" charset="-78"/>
              </a:rPr>
              <a:t> تقاضا برای گرافیت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* رشد سالیانه‌ی 25 برابری تا 2040!!!</a:t>
            </a:r>
          </a:p>
          <a:p>
            <a:pPr algn="ctr" defTabSz="1219170" rtl="1">
              <a:spcBef>
                <a:spcPct val="20000"/>
              </a:spcBef>
              <a:defRPr/>
            </a:pP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26AFEF0-AB4B-44C4-AD7B-6D26C1E9BDD2}"/>
              </a:ext>
            </a:extLst>
          </p:cNvPr>
          <p:cNvSpPr txBox="1"/>
          <p:nvPr/>
        </p:nvSpPr>
        <p:spPr>
          <a:xfrm>
            <a:off x="3120616" y="3359434"/>
            <a:ext cx="182880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accent4"/>
                </a:solidFill>
                <a:cs typeface="B Nazanin" panose="00000400000000000000" pitchFamily="2" charset="-78"/>
              </a:rPr>
              <a:t>تقاضا برای مس 2%</a:t>
            </a:r>
            <a:endParaRPr lang="fa-IR" sz="1600" b="1" dirty="0">
              <a:solidFill>
                <a:schemeClr val="accent4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cs typeface="B Nazanin" panose="00000400000000000000" pitchFamily="2" charset="-78"/>
              </a:rPr>
              <a:t>* سهم مس برای مصارف انرژی‌های پاک در 2022: معادل 17%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C9B805E-EC88-4739-B25D-169AFE961C09}"/>
              </a:ext>
            </a:extLst>
          </p:cNvPr>
          <p:cNvSpPr txBox="1"/>
          <p:nvPr/>
        </p:nvSpPr>
        <p:spPr>
          <a:xfrm>
            <a:off x="5171193" y="4462541"/>
            <a:ext cx="1828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accent3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تقاضا برای کبالت 70%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کبالت برای مصارف انرژی‌های پاک در 2022: معادل 40%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کبالت برای مصارف انرژی‌های پاک در 2017: معادل 17%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332BFEF-F207-41D2-A24A-940CC8E4B717}"/>
              </a:ext>
            </a:extLst>
          </p:cNvPr>
          <p:cNvSpPr txBox="1"/>
          <p:nvPr/>
        </p:nvSpPr>
        <p:spPr>
          <a:xfrm>
            <a:off x="7306232" y="3359434"/>
            <a:ext cx="182880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accent2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تقاضای کلی برای نیکل 40%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نیکل برای مصارف انرژی‌های پاک در 2022: معادل 16%          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نیکل برای مصارف انرژی‌های پاک در 2017: معادل 6%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7CB0856-F1DE-43FD-A2B4-04E702CD02E0}"/>
              </a:ext>
            </a:extLst>
          </p:cNvPr>
          <p:cNvSpPr txBox="1"/>
          <p:nvPr/>
        </p:nvSpPr>
        <p:spPr>
          <a:xfrm>
            <a:off x="9349566" y="4462541"/>
            <a:ext cx="182880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accent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تقاضای کلی برای لیتیوم 300%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لیتیوم برای مصارف انرژی‌های پاک در 2022: معادل 56%</a:t>
            </a:r>
          </a:p>
          <a:p>
            <a:pPr algn="ctr" defTabSz="1219170" rtl="1">
              <a:spcBef>
                <a:spcPct val="20000"/>
              </a:spcBef>
              <a:defRPr/>
            </a:pPr>
            <a:r>
              <a:rPr lang="fa-IR" sz="1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سهم لیتیوم برای مصارف انرژی‌های پاک در 2017: معادل 30%</a:t>
            </a:r>
            <a:endParaRPr lang="fa-IR" sz="1600" b="1" dirty="0">
              <a:solidFill>
                <a:schemeClr val="accent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DA18F34-9223-43F7-92A3-7A91E63CBD0B}"/>
              </a:ext>
            </a:extLst>
          </p:cNvPr>
          <p:cNvSpPr txBox="1"/>
          <p:nvPr/>
        </p:nvSpPr>
        <p:spPr>
          <a:xfrm>
            <a:off x="9885131" y="3266796"/>
            <a:ext cx="82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لیتیوم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2EC7D8C-CA95-4162-8164-82EBC8AFA058}"/>
              </a:ext>
            </a:extLst>
          </p:cNvPr>
          <p:cNvSpPr txBox="1"/>
          <p:nvPr/>
        </p:nvSpPr>
        <p:spPr>
          <a:xfrm>
            <a:off x="7784182" y="2091608"/>
            <a:ext cx="82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نیکل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FCE71B7-A576-48DC-A5ED-8965F6A228C0}"/>
              </a:ext>
            </a:extLst>
          </p:cNvPr>
          <p:cNvSpPr txBox="1"/>
          <p:nvPr/>
        </p:nvSpPr>
        <p:spPr>
          <a:xfrm>
            <a:off x="5718215" y="3390731"/>
            <a:ext cx="82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کبالت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AFC6D20-9BA1-42E7-A741-60E1F6B6066C}"/>
              </a:ext>
            </a:extLst>
          </p:cNvPr>
          <p:cNvSpPr txBox="1"/>
          <p:nvPr/>
        </p:nvSpPr>
        <p:spPr>
          <a:xfrm>
            <a:off x="3661390" y="2146862"/>
            <a:ext cx="82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مس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2A792A6-35DC-4D8C-B06F-B73754AE056B}"/>
              </a:ext>
            </a:extLst>
          </p:cNvPr>
          <p:cNvSpPr txBox="1"/>
          <p:nvPr/>
        </p:nvSpPr>
        <p:spPr>
          <a:xfrm>
            <a:off x="1478855" y="3399667"/>
            <a:ext cx="82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گرافیت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  <p:bldP spid="167" grpId="0"/>
      <p:bldP spid="168" grpId="0"/>
      <p:bldP spid="169" grpId="0"/>
      <p:bldP spid="176" grpId="0"/>
      <p:bldP spid="177" grpId="0"/>
      <p:bldP spid="178" grpId="0"/>
      <p:bldP spid="179" grpId="0"/>
      <p:bldP spid="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12">
            <a:extLst>
              <a:ext uri="{FF2B5EF4-FFF2-40B4-BE49-F238E27FC236}">
                <a16:creationId xmlns:a16="http://schemas.microsoft.com/office/drawing/2014/main" id="{2991925C-4BE9-4F34-A546-786583702468}"/>
              </a:ext>
            </a:extLst>
          </p:cNvPr>
          <p:cNvSpPr/>
          <p:nvPr/>
        </p:nvSpPr>
        <p:spPr>
          <a:xfrm rot="18889303" flipH="1">
            <a:off x="-824997" y="592309"/>
            <a:ext cx="13462954" cy="5300520"/>
          </a:xfrm>
          <a:custGeom>
            <a:avLst/>
            <a:gdLst>
              <a:gd name="connsiteX0" fmla="*/ 4800853 w 13462954"/>
              <a:gd name="connsiteY0" fmla="*/ 0 h 5300520"/>
              <a:gd name="connsiteX1" fmla="*/ 12443810 w 13462954"/>
              <a:gd name="connsiteY1" fmla="*/ 0 h 5300520"/>
              <a:gd name="connsiteX2" fmla="*/ 13462954 w 13462954"/>
              <a:gd name="connsiteY2" fmla="*/ 1012821 h 5300520"/>
              <a:gd name="connsiteX3" fmla="*/ 9201855 w 13462954"/>
              <a:gd name="connsiteY3" fmla="*/ 5300520 h 5300520"/>
              <a:gd name="connsiteX4" fmla="*/ 472629 w 13462954"/>
              <a:gd name="connsiteY4" fmla="*/ 5300520 h 5300520"/>
              <a:gd name="connsiteX5" fmla="*/ 0 w 13462954"/>
              <a:gd name="connsiteY5" fmla="*/ 4830824 h 530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954" h="5300520">
                <a:moveTo>
                  <a:pt x="4800853" y="0"/>
                </a:moveTo>
                <a:lnTo>
                  <a:pt x="12443810" y="0"/>
                </a:lnTo>
                <a:lnTo>
                  <a:pt x="13462954" y="1012821"/>
                </a:lnTo>
                <a:lnTo>
                  <a:pt x="9201855" y="5300520"/>
                </a:lnTo>
                <a:lnTo>
                  <a:pt x="472629" y="5300520"/>
                </a:lnTo>
                <a:lnTo>
                  <a:pt x="0" y="4830824"/>
                </a:lnTo>
                <a:close/>
              </a:path>
            </a:pathLst>
          </a:custGeom>
          <a:solidFill>
            <a:schemeClr val="accent4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CD6106-1BFC-4F8D-B35A-E2600E164EC4}"/>
              </a:ext>
            </a:extLst>
          </p:cNvPr>
          <p:cNvSpPr txBox="1"/>
          <p:nvPr/>
        </p:nvSpPr>
        <p:spPr>
          <a:xfrm flipH="1">
            <a:off x="6558560" y="42755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Candara" panose="020E0502030303020204" pitchFamily="34" charset="0"/>
                <a:cs typeface="B Titr" panose="00000700000000000000" pitchFamily="2" charset="-78"/>
              </a:rPr>
              <a:t>مروری بر</a:t>
            </a:r>
            <a:endParaRPr lang="en-US" sz="4400" b="1" dirty="0">
              <a:solidFill>
                <a:schemeClr val="bg1"/>
              </a:solidFill>
              <a:latin typeface="Candara" panose="020E0502030303020204" pitchFamily="34" charset="0"/>
              <a:cs typeface="B Titr" panose="00000700000000000000" pitchFamily="2" charset="-78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8AC08C-970D-42F7-822B-72DE38468996}"/>
              </a:ext>
            </a:extLst>
          </p:cNvPr>
          <p:cNvCxnSpPr/>
          <p:nvPr/>
        </p:nvCxnSpPr>
        <p:spPr>
          <a:xfrm rot="2605235">
            <a:off x="9224629" y="1662267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7F3BB7-C1AE-4233-A6F8-AE77CF7960A8}"/>
              </a:ext>
            </a:extLst>
          </p:cNvPr>
          <p:cNvCxnSpPr/>
          <p:nvPr/>
        </p:nvCxnSpPr>
        <p:spPr>
          <a:xfrm rot="2605235">
            <a:off x="8878948" y="2027552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368D7C-96CB-41BF-9188-E2EC7376DFE1}"/>
              </a:ext>
            </a:extLst>
          </p:cNvPr>
          <p:cNvCxnSpPr/>
          <p:nvPr/>
        </p:nvCxnSpPr>
        <p:spPr>
          <a:xfrm rot="2605235">
            <a:off x="8533266" y="2392837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536E5C-A212-4E82-A968-4B21D5C3C05A}"/>
              </a:ext>
            </a:extLst>
          </p:cNvPr>
          <p:cNvCxnSpPr/>
          <p:nvPr/>
        </p:nvCxnSpPr>
        <p:spPr>
          <a:xfrm rot="2605235">
            <a:off x="7841904" y="3123406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FC9B078-2247-42F2-9FE0-22A6C985A35B}"/>
              </a:ext>
            </a:extLst>
          </p:cNvPr>
          <p:cNvCxnSpPr/>
          <p:nvPr/>
        </p:nvCxnSpPr>
        <p:spPr>
          <a:xfrm rot="2605235">
            <a:off x="7496222" y="3488691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87BDBC-E81D-48C1-B38C-A778B60F1E54}"/>
              </a:ext>
            </a:extLst>
          </p:cNvPr>
          <p:cNvCxnSpPr/>
          <p:nvPr/>
        </p:nvCxnSpPr>
        <p:spPr>
          <a:xfrm rot="2605235">
            <a:off x="7150541" y="3853976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4EDCFE-8A1D-458C-81A6-923DD4741A22}"/>
              </a:ext>
            </a:extLst>
          </p:cNvPr>
          <p:cNvCxnSpPr/>
          <p:nvPr/>
        </p:nvCxnSpPr>
        <p:spPr>
          <a:xfrm rot="2605235">
            <a:off x="6804860" y="4219261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1214A4-2319-4299-AA06-270F1882210C}"/>
              </a:ext>
            </a:extLst>
          </p:cNvPr>
          <p:cNvCxnSpPr/>
          <p:nvPr/>
        </p:nvCxnSpPr>
        <p:spPr>
          <a:xfrm rot="2605235">
            <a:off x="6459179" y="4584545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225C0F-CDA9-4D04-BFE7-AB88F990A169}"/>
              </a:ext>
            </a:extLst>
          </p:cNvPr>
          <p:cNvCxnSpPr/>
          <p:nvPr/>
        </p:nvCxnSpPr>
        <p:spPr>
          <a:xfrm rot="2605235">
            <a:off x="5767814" y="5322618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FFD8099-2DF0-4A3A-B18E-A3D92CB9F2CB}"/>
              </a:ext>
            </a:extLst>
          </p:cNvPr>
          <p:cNvSpPr txBox="1"/>
          <p:nvPr/>
        </p:nvSpPr>
        <p:spPr>
          <a:xfrm flipH="1">
            <a:off x="7395829" y="149368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روند سرمایه‌گذاری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6D658E-48C8-4F87-A1E2-B1A1FE11439D}"/>
              </a:ext>
            </a:extLst>
          </p:cNvPr>
          <p:cNvSpPr txBox="1"/>
          <p:nvPr/>
        </p:nvSpPr>
        <p:spPr>
          <a:xfrm flipH="1">
            <a:off x="6977700" y="190899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بازار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572470-4749-4808-B193-6411D10E2963}"/>
              </a:ext>
            </a:extLst>
          </p:cNvPr>
          <p:cNvSpPr txBox="1"/>
          <p:nvPr/>
        </p:nvSpPr>
        <p:spPr>
          <a:xfrm flipH="1">
            <a:off x="6689663" y="2250999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تکنولوژی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C66EB9-1D8F-4195-81AE-6BC93D685C2D}"/>
              </a:ext>
            </a:extLst>
          </p:cNvPr>
          <p:cNvSpPr txBox="1"/>
          <p:nvPr/>
        </p:nvSpPr>
        <p:spPr>
          <a:xfrm flipH="1">
            <a:off x="3505150" y="2586212"/>
            <a:ext cx="459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سیاست‌های عناصر حیاتی در سال های 2023-2022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225FA6-815D-453C-A146-F910DFB8466E}"/>
              </a:ext>
            </a:extLst>
          </p:cNvPr>
          <p:cNvSpPr txBox="1"/>
          <p:nvPr/>
        </p:nvSpPr>
        <p:spPr>
          <a:xfrm flipH="1">
            <a:off x="1936622" y="2972083"/>
            <a:ext cx="581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پیشرفت‌های بنگاه‌های اقتصادی در تنوع‌بخشی به منابع تامین عناصر حیاتی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1C7ABC-6AC6-43F2-8A63-5BE7DC6C454E}"/>
              </a:ext>
            </a:extLst>
          </p:cNvPr>
          <p:cNvSpPr txBox="1"/>
          <p:nvPr/>
        </p:nvSpPr>
        <p:spPr>
          <a:xfrm flipH="1">
            <a:off x="1899777" y="3333008"/>
            <a:ext cx="5435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بهبود روش‌ها و اقدامات مسئولانه برای استحصال عناصر حیاتی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9D44DE-A130-499F-8CFA-86CFE519F1B0}"/>
              </a:ext>
            </a:extLst>
          </p:cNvPr>
          <p:cNvSpPr txBox="1"/>
          <p:nvPr/>
        </p:nvSpPr>
        <p:spPr>
          <a:xfrm flipH="1">
            <a:off x="2875581" y="3739323"/>
            <a:ext cx="4171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روندهای اصلی و عمده برای عناصر حیاتی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D9F8B2-AC56-44EC-A5EA-8C560F700581}"/>
              </a:ext>
            </a:extLst>
          </p:cNvPr>
          <p:cNvSpPr txBox="1"/>
          <p:nvPr/>
        </p:nvSpPr>
        <p:spPr>
          <a:xfrm flipH="1">
            <a:off x="1966183" y="4071224"/>
            <a:ext cx="4734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پیامدهای سیاست‌های کلیدی برای تامین عناصر حیاتی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C488FE-E8D7-414C-93A8-7C2E366807E5}"/>
              </a:ext>
            </a:extLst>
          </p:cNvPr>
          <p:cNvSpPr txBox="1"/>
          <p:nvPr/>
        </p:nvSpPr>
        <p:spPr>
          <a:xfrm flipH="1">
            <a:off x="4526430" y="4491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قیمت‌های مواد معدنی</a:t>
            </a: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221080E-2B3B-46F3-A36B-3FDEB8C73386}"/>
              </a:ext>
            </a:extLst>
          </p:cNvPr>
          <p:cNvSpPr/>
          <p:nvPr/>
        </p:nvSpPr>
        <p:spPr>
          <a:xfrm rot="10800000" flipH="1">
            <a:off x="7904857" y="15852"/>
            <a:ext cx="836508" cy="452972"/>
          </a:xfrm>
          <a:prstGeom prst="triangle">
            <a:avLst/>
          </a:prstGeom>
          <a:solidFill>
            <a:srgbClr val="FF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55B96A-7297-42E8-B9CF-40BF49B36E21}"/>
              </a:ext>
            </a:extLst>
          </p:cNvPr>
          <p:cNvCxnSpPr/>
          <p:nvPr/>
        </p:nvCxnSpPr>
        <p:spPr>
          <a:xfrm rot="2605235">
            <a:off x="6113497" y="4949829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AA69198-CFE4-4922-AEED-FC77AF144A33}"/>
              </a:ext>
            </a:extLst>
          </p:cNvPr>
          <p:cNvSpPr txBox="1"/>
          <p:nvPr/>
        </p:nvSpPr>
        <p:spPr>
          <a:xfrm flipH="1">
            <a:off x="2548001" y="4860299"/>
            <a:ext cx="3461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تولید در بخش عناصر حیاتی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804559-6E4A-4A26-A786-49674B866EDB}"/>
              </a:ext>
            </a:extLst>
          </p:cNvPr>
          <p:cNvSpPr txBox="1"/>
          <p:nvPr/>
        </p:nvSpPr>
        <p:spPr>
          <a:xfrm flipH="1">
            <a:off x="2202318" y="5225189"/>
            <a:ext cx="3461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باتری‌ها و عناصر حیاتی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9C38E2-962E-4085-9D8A-4D61C14AE1A7}"/>
              </a:ext>
            </a:extLst>
          </p:cNvPr>
          <p:cNvCxnSpPr/>
          <p:nvPr/>
        </p:nvCxnSpPr>
        <p:spPr>
          <a:xfrm rot="2605235">
            <a:off x="8187586" y="2751617"/>
            <a:ext cx="1" cy="50292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17EE80-8D31-47E5-8695-FD19F90A2CC1}"/>
              </a:ext>
            </a:extLst>
          </p:cNvPr>
          <p:cNvSpPr txBox="1"/>
          <p:nvPr/>
        </p:nvSpPr>
        <p:spPr>
          <a:xfrm>
            <a:off x="707334" y="338604"/>
            <a:ext cx="1085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رشد قیمت‌ها برای مواد معدنی حیاتی و فلزات ضروری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جهت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انتقال به انرژی‌های پاک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19956FD7-FE98-49DD-8A04-8D41B219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229" y="1341829"/>
            <a:ext cx="623454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5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مس</a:t>
            </a:r>
            <a:endParaRPr lang="en-US" b="1" dirty="0">
              <a:solidFill>
                <a:schemeClr val="accent5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9DD6AC-9AE1-4466-ADE1-C042CC7B646A}"/>
              </a:ext>
            </a:extLst>
          </p:cNvPr>
          <p:cNvGrpSpPr/>
          <p:nvPr/>
        </p:nvGrpSpPr>
        <p:grpSpPr>
          <a:xfrm>
            <a:off x="8393583" y="1769802"/>
            <a:ext cx="2623091" cy="4101567"/>
            <a:chOff x="8393583" y="1769802"/>
            <a:chExt cx="2623091" cy="4101567"/>
          </a:xfrm>
        </p:grpSpPr>
        <p:pic>
          <p:nvPicPr>
            <p:cNvPr id="27" name="Content Placeholder 3">
              <a:extLst>
                <a:ext uri="{FF2B5EF4-FFF2-40B4-BE49-F238E27FC236}">
                  <a16:creationId xmlns:a16="http://schemas.microsoft.com/office/drawing/2014/main" id="{87973E3B-9B3C-436B-9C6F-BD8C6855D337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92" t="5740"/>
            <a:stretch/>
          </p:blipFill>
          <p:spPr bwMode="auto">
            <a:xfrm>
              <a:off x="8681238" y="1769802"/>
              <a:ext cx="2335436" cy="410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466F58F2-C9CD-408A-8F4B-4286BBAF3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37673" y="3551872"/>
              <a:ext cx="2399475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هزار دلار آمریکا با ازای هر تن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788AFA6F-CE30-4ECC-B7DC-BA56E7E7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798" y="1341829"/>
            <a:ext cx="1036998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5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کبالت</a:t>
            </a:r>
            <a:endParaRPr lang="en-US" b="1" dirty="0">
              <a:solidFill>
                <a:schemeClr val="accent5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395CBE20-3656-4849-8211-7CEA76CB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68" y="1341829"/>
            <a:ext cx="1036998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3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نیکل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65DD75-1EE5-4955-9445-E8597738F3C8}"/>
              </a:ext>
            </a:extLst>
          </p:cNvPr>
          <p:cNvGrpSpPr/>
          <p:nvPr/>
        </p:nvGrpSpPr>
        <p:grpSpPr>
          <a:xfrm>
            <a:off x="2992782" y="1820132"/>
            <a:ext cx="2952162" cy="4224491"/>
            <a:chOff x="2992782" y="1820132"/>
            <a:chExt cx="2952162" cy="4224491"/>
          </a:xfrm>
        </p:grpSpPr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B8B344C3-9967-4B35-AAB9-0F705D8B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89885" y="3558125"/>
              <a:ext cx="2493450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هزار دلار آمریکا با ازای هر تن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8880542-FE25-4AFB-8F0E-5E5B96388C8B}"/>
                </a:ext>
              </a:extLst>
            </p:cNvPr>
            <p:cNvGrpSpPr/>
            <p:nvPr/>
          </p:nvGrpSpPr>
          <p:grpSpPr>
            <a:xfrm>
              <a:off x="3364565" y="1820132"/>
              <a:ext cx="2580379" cy="4224491"/>
              <a:chOff x="272151" y="1111177"/>
              <a:chExt cx="2580379" cy="4224491"/>
            </a:xfrm>
          </p:grpSpPr>
          <p:pic>
            <p:nvPicPr>
              <p:cNvPr id="36" name="Content Placeholder 3">
                <a:extLst>
                  <a:ext uri="{FF2B5EF4-FFF2-40B4-BE49-F238E27FC236}">
                    <a16:creationId xmlns:a16="http://schemas.microsoft.com/office/drawing/2014/main" id="{FF819EBD-2DB1-4351-A65D-0F65C88ECB7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9" t="5740" r="48513"/>
              <a:stretch/>
            </p:blipFill>
            <p:spPr bwMode="auto">
              <a:xfrm>
                <a:off x="272151" y="1111177"/>
                <a:ext cx="2452241" cy="41015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AC4CA8-9EBA-4108-85BB-1285B229D3B6}"/>
                  </a:ext>
                </a:extLst>
              </p:cNvPr>
              <p:cNvSpPr/>
              <p:nvPr/>
            </p:nvSpPr>
            <p:spPr>
              <a:xfrm>
                <a:off x="2494722" y="1111177"/>
                <a:ext cx="357808" cy="21091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66255DD-EABD-4BEB-A746-D1A9330CFBB1}"/>
                  </a:ext>
                </a:extLst>
              </p:cNvPr>
              <p:cNvSpPr/>
              <p:nvPr/>
            </p:nvSpPr>
            <p:spPr>
              <a:xfrm rot="5400000">
                <a:off x="564255" y="4685756"/>
                <a:ext cx="357808" cy="942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837670-8D28-4417-A19C-64A6032AC0F6}"/>
              </a:ext>
            </a:extLst>
          </p:cNvPr>
          <p:cNvGrpSpPr/>
          <p:nvPr/>
        </p:nvGrpSpPr>
        <p:grpSpPr>
          <a:xfrm>
            <a:off x="5743722" y="1769801"/>
            <a:ext cx="2636476" cy="4101567"/>
            <a:chOff x="5743722" y="1769801"/>
            <a:chExt cx="2636476" cy="4101567"/>
          </a:xfrm>
        </p:grpSpPr>
        <p:pic>
          <p:nvPicPr>
            <p:cNvPr id="32" name="Content Placeholder 3">
              <a:extLst>
                <a:ext uri="{FF2B5EF4-FFF2-40B4-BE49-F238E27FC236}">
                  <a16:creationId xmlns:a16="http://schemas.microsoft.com/office/drawing/2014/main" id="{FF68FF6F-CD23-4EE7-99C3-BB257497ABF1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0" t="5740" r="24532"/>
            <a:stretch/>
          </p:blipFill>
          <p:spPr bwMode="auto">
            <a:xfrm>
              <a:off x="6044762" y="1769801"/>
              <a:ext cx="2335436" cy="410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 Box 2">
              <a:extLst>
                <a:ext uri="{FF2B5EF4-FFF2-40B4-BE49-F238E27FC236}">
                  <a16:creationId xmlns:a16="http://schemas.microsoft.com/office/drawing/2014/main" id="{D4F9C19D-FB8D-4939-990F-2B6FF7B29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562975" y="3551872"/>
              <a:ext cx="2649150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400" b="1" dirty="0">
                  <a:latin typeface="Calibri" panose="020F0502020204030204" pitchFamily="34" charset="0"/>
                  <a:cs typeface="B Nazanin" panose="00000400000000000000" pitchFamily="2" charset="-78"/>
                </a:rPr>
                <a:t>هزار دلار آمریکا با ازای هر تن</a:t>
              </a:r>
              <a:endParaRPr lang="en-US" sz="1400" b="1" dirty="0"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5" name="Text Box 2">
            <a:extLst>
              <a:ext uri="{FF2B5EF4-FFF2-40B4-BE49-F238E27FC236}">
                <a16:creationId xmlns:a16="http://schemas.microsoft.com/office/drawing/2014/main" id="{4A0A0D02-26AF-4236-A1AC-2003CEBA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761" y="1341829"/>
            <a:ext cx="1156175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4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لیتیوم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FB344C-4024-43D7-AE42-17C8D7D79B82}"/>
              </a:ext>
            </a:extLst>
          </p:cNvPr>
          <p:cNvGrpSpPr/>
          <p:nvPr/>
        </p:nvGrpSpPr>
        <p:grpSpPr>
          <a:xfrm>
            <a:off x="270991" y="1775588"/>
            <a:ext cx="2625698" cy="4113153"/>
            <a:chOff x="270991" y="1775588"/>
            <a:chExt cx="2625698" cy="4113153"/>
          </a:xfrm>
        </p:grpSpPr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A97940BC-B7B1-482D-A1E7-3C9C7AF81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10909" y="3557488"/>
              <a:ext cx="3851455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هزار دلار آمریکا با ازای هر تن </a:t>
              </a: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LCE</a:t>
              </a:r>
              <a:r>
                <a:rPr lang="en-US" sz="1400" b="1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sz="1400" b="1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sz="14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(</a:t>
              </a:r>
              <a:r>
                <a:rPr lang="ar-SA" sz="14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معادل کربنات لیتیوم)</a:t>
              </a:r>
              <a:endPara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pic>
          <p:nvPicPr>
            <p:cNvPr id="43" name="Content Placeholder 3">
              <a:extLst>
                <a:ext uri="{FF2B5EF4-FFF2-40B4-BE49-F238E27FC236}">
                  <a16:creationId xmlns:a16="http://schemas.microsoft.com/office/drawing/2014/main" id="{E86B0099-019F-49DB-942C-1D3164C70CDC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" t="5740" r="75338" b="5748"/>
            <a:stretch/>
          </p:blipFill>
          <p:spPr bwMode="auto">
            <a:xfrm>
              <a:off x="622929" y="1820132"/>
              <a:ext cx="2273760" cy="38514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F25647-273E-49B5-B759-04E9DA7429CC}"/>
                </a:ext>
              </a:extLst>
            </p:cNvPr>
            <p:cNvGrpSpPr/>
            <p:nvPr/>
          </p:nvGrpSpPr>
          <p:grpSpPr>
            <a:xfrm>
              <a:off x="1123569" y="5565896"/>
              <a:ext cx="1662129" cy="322845"/>
              <a:chOff x="1123569" y="5565896"/>
              <a:chExt cx="1662129" cy="322845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371D53-A37F-4EBA-A87D-4F94E59C3B6E}"/>
                  </a:ext>
                </a:extLst>
              </p:cNvPr>
              <p:cNvSpPr txBox="1"/>
              <p:nvPr/>
            </p:nvSpPr>
            <p:spPr>
              <a:xfrm>
                <a:off x="1239608" y="5565896"/>
                <a:ext cx="1546090" cy="322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بازه‌ی 2020-2016</a:t>
                </a:r>
                <a:endParaRPr lang="en-US" sz="1400" b="1" dirty="0">
                  <a:effectLst/>
                  <a:latin typeface="IRANSans(Small)" panose="02040503050201020203" pitchFamily="18" charset="-78"/>
                  <a:ea typeface="Calibri" panose="020F0502020204030204" pitchFamily="34" charset="0"/>
                  <a:cs typeface="IRANSans(Small)" panose="02040503050201020203" pitchFamily="18" charset="-78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BC203C-5122-4AB3-865B-0D265CB924C4}"/>
                  </a:ext>
                </a:extLst>
              </p:cNvPr>
              <p:cNvSpPr/>
              <p:nvPr/>
            </p:nvSpPr>
            <p:spPr>
              <a:xfrm flipV="1">
                <a:off x="1123569" y="5718174"/>
                <a:ext cx="274320" cy="18288"/>
              </a:xfrm>
              <a:prstGeom prst="rect">
                <a:avLst/>
              </a:prstGeom>
              <a:solidFill>
                <a:srgbClr val="DDD9C3"/>
              </a:solidFill>
              <a:ln>
                <a:solidFill>
                  <a:srgbClr val="DDD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33" grpId="0" animBg="1"/>
      <p:bldP spid="37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BA1782-7E06-4320-8EA7-DBB0BEB01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041" y="232505"/>
            <a:ext cx="11573197" cy="72424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a-IR" sz="2000" dirty="0">
                <a:cs typeface="B Titr" panose="00000700000000000000" pitchFamily="2" charset="-78"/>
              </a:rPr>
              <a:t>نقش افزایش قیمت مواد معدنی حیاتی در هزینه‌های انتقال به انرژی‌های پاک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قیمت میانگین باتری‌های لیتیومی یونی و سهم هزینه‌های مواد معدنی کاتدی</a:t>
            </a:r>
            <a:endParaRPr lang="en-US" sz="2800" dirty="0">
              <a:cs typeface="B Titr" panose="000007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7185A-E924-4D81-8CCB-55FD6D392537}"/>
              </a:ext>
            </a:extLst>
          </p:cNvPr>
          <p:cNvGrpSpPr/>
          <p:nvPr/>
        </p:nvGrpSpPr>
        <p:grpSpPr>
          <a:xfrm>
            <a:off x="591363" y="1764795"/>
            <a:ext cx="10050221" cy="4254691"/>
            <a:chOff x="1671133" y="1998259"/>
            <a:chExt cx="10050221" cy="4254691"/>
          </a:xfrm>
        </p:grpSpPr>
        <p:pic>
          <p:nvPicPr>
            <p:cNvPr id="3" name="Content Placeholder 3">
              <a:extLst>
                <a:ext uri="{FF2B5EF4-FFF2-40B4-BE49-F238E27FC236}">
                  <a16:creationId xmlns:a16="http://schemas.microsoft.com/office/drawing/2014/main" id="{0A0FB907-6FBA-404B-8C09-42DDC0ECA200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"/>
            <a:stretch/>
          </p:blipFill>
          <p:spPr bwMode="auto">
            <a:xfrm>
              <a:off x="1981200" y="1998259"/>
              <a:ext cx="9740154" cy="420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60DE14E9-8B2A-43FF-9671-AE56FBF80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40026" y="3731781"/>
              <a:ext cx="3149869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دلار آمریکا </a:t>
              </a:r>
              <a:r>
                <a:rPr lang="fa-I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به</a:t>
              </a:r>
              <a:r>
                <a:rPr lang="ar-SA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ازای هر کیلووات ساعت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1048A7-B8DA-45AB-9B19-DE5E7C7A1F19}"/>
                </a:ext>
              </a:extLst>
            </p:cNvPr>
            <p:cNvGrpSpPr/>
            <p:nvPr/>
          </p:nvGrpSpPr>
          <p:grpSpPr>
            <a:xfrm>
              <a:off x="3233280" y="5915604"/>
              <a:ext cx="7722010" cy="337346"/>
              <a:chOff x="3233280" y="5915604"/>
              <a:chExt cx="7722010" cy="337346"/>
            </a:xfrm>
          </p:grpSpPr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F8A9E596-44BD-4996-A2E4-B3C51A9DE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3280" y="5950195"/>
                <a:ext cx="1282325" cy="278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مواد کاتدی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B7BE8A60-EB4D-4265-A5A3-2F6780634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9520" y="5974011"/>
                <a:ext cx="1354513" cy="2543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7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هزینه‌های سلول باتری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03F337D5-A696-423F-945E-C407F6FD2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318" y="5915604"/>
                <a:ext cx="802640" cy="3127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7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هزینه‌ی باتری بسته‌بندی‌شده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70363F7C-9BBE-4781-995F-7EA5C3586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0608" y="5998950"/>
                <a:ext cx="2784682" cy="254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7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سهم مواد کاتدی (محور راست)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27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CBA1F-1D43-4809-B8C0-97303F6CA9D9}"/>
              </a:ext>
            </a:extLst>
          </p:cNvPr>
          <p:cNvSpPr txBox="1"/>
          <p:nvPr/>
        </p:nvSpPr>
        <p:spPr>
          <a:xfrm>
            <a:off x="2598936" y="227498"/>
            <a:ext cx="707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تغییرات در قیمت‌های لیتیوم در ژانویه تا آوریل 2023 </a:t>
            </a:r>
            <a:r>
              <a:rPr lang="fa-IR" sz="20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برحسب شاخص قیمت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0643181A-5931-480F-9A40-662B62729EEE}"/>
              </a:ext>
            </a:extLst>
          </p:cNvPr>
          <p:cNvSpPr/>
          <p:nvPr/>
        </p:nvSpPr>
        <p:spPr>
          <a:xfrm flipH="1">
            <a:off x="10294819" y="1678668"/>
            <a:ext cx="457200" cy="838200"/>
          </a:xfrm>
          <a:prstGeom prst="chevron">
            <a:avLst/>
          </a:prstGeom>
          <a:solidFill>
            <a:schemeClr val="accent2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2CB6DFA-4D8F-47F3-83AA-92063DC75E7E}"/>
              </a:ext>
            </a:extLst>
          </p:cNvPr>
          <p:cNvSpPr/>
          <p:nvPr/>
        </p:nvSpPr>
        <p:spPr>
          <a:xfrm flipH="1">
            <a:off x="10659870" y="1678668"/>
            <a:ext cx="457200" cy="838200"/>
          </a:xfrm>
          <a:prstGeom prst="chevron">
            <a:avLst/>
          </a:prstGeom>
          <a:solidFill>
            <a:schemeClr val="accent6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56B96-D755-454B-9C6A-0ECB21BD887B}"/>
              </a:ext>
            </a:extLst>
          </p:cNvPr>
          <p:cNvSpPr txBox="1"/>
          <p:nvPr/>
        </p:nvSpPr>
        <p:spPr>
          <a:xfrm>
            <a:off x="2116995" y="1566500"/>
            <a:ext cx="79953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rtl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کاهش مصرف لیتیوم (افزایش موجودی انبارها)</a:t>
            </a: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*                                              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تامین لیتیوم از منابع جدید (بازیابی باتری در چین)</a:t>
            </a:r>
          </a:p>
          <a:p>
            <a:pPr algn="r" defTabSz="1219170" rtl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کسادی بازار (رشد اقتصادی چین وکاهش قیمت خودروها)</a:t>
            </a: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 *                              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عوامل اقلیمی (سیل در اندونزی و برزیل)</a:t>
            </a:r>
          </a:p>
          <a:p>
            <a:pPr algn="r" defTabSz="1219170" rtl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اختلال در بازارهای پرو و شیلی</a:t>
            </a: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 *                                                                    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بحران‌های بانکی</a:t>
            </a:r>
          </a:p>
          <a:p>
            <a:pPr algn="r" defTabSz="1219170" rtl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*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رکود اقتصادی</a:t>
            </a:r>
            <a:r>
              <a:rPr lang="en-US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 *                                                                                             </a:t>
            </a:r>
            <a:r>
              <a:rPr lang="fa-IR" sz="1400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کاهش حمایت‌های مالی دولت‌ها در تامین خودروهای برقی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B3A32-E45F-48ED-8AAC-BC8749D4B13A}"/>
              </a:ext>
            </a:extLst>
          </p:cNvPr>
          <p:cNvSpPr txBox="1"/>
          <p:nvPr/>
        </p:nvSpPr>
        <p:spPr>
          <a:xfrm>
            <a:off x="7239361" y="1050964"/>
            <a:ext cx="2872934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2000" dirty="0">
                <a:solidFill>
                  <a:schemeClr val="accent6"/>
                </a:solidFill>
                <a:cs typeface="B Titr" panose="00000700000000000000" pitchFamily="2" charset="-78"/>
              </a:rPr>
              <a:t>علل نوسان قیمت لیتیوم: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F61818-A7AD-4182-8113-8FD3D9ECA418}"/>
              </a:ext>
            </a:extLst>
          </p:cNvPr>
          <p:cNvGrpSpPr/>
          <p:nvPr/>
        </p:nvGrpSpPr>
        <p:grpSpPr>
          <a:xfrm>
            <a:off x="2178996" y="3070178"/>
            <a:ext cx="7986408" cy="3424136"/>
            <a:chOff x="603115" y="2976664"/>
            <a:chExt cx="7986408" cy="34241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1101B8-7395-45E7-BCDD-50E566B48F56}"/>
                </a:ext>
              </a:extLst>
            </p:cNvPr>
            <p:cNvSpPr/>
            <p:nvPr/>
          </p:nvSpPr>
          <p:spPr>
            <a:xfrm>
              <a:off x="603115" y="2976664"/>
              <a:ext cx="7986408" cy="3424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FA0539-A166-4984-9291-CBA64C5C6E40}"/>
                </a:ext>
              </a:extLst>
            </p:cNvPr>
            <p:cNvGrpSpPr/>
            <p:nvPr/>
          </p:nvGrpSpPr>
          <p:grpSpPr>
            <a:xfrm>
              <a:off x="700200" y="3110948"/>
              <a:ext cx="7792894" cy="3201502"/>
              <a:chOff x="1567661" y="3509134"/>
              <a:chExt cx="10184836" cy="4184167"/>
            </a:xfrm>
          </p:grpSpPr>
          <p:pic>
            <p:nvPicPr>
              <p:cNvPr id="12" name="Content Placeholder 4">
                <a:extLst>
                  <a:ext uri="{FF2B5EF4-FFF2-40B4-BE49-F238E27FC236}">
                    <a16:creationId xmlns:a16="http://schemas.microsoft.com/office/drawing/2014/main" id="{D41901DF-76B7-4438-8191-A994DFB7ACD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957"/>
              <a:stretch/>
            </p:blipFill>
            <p:spPr bwMode="auto">
              <a:xfrm>
                <a:off x="1567662" y="3509134"/>
                <a:ext cx="4169234" cy="38666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E826BB5E-39EF-402E-A664-B7A4B8B6F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1481" y="4181345"/>
                <a:ext cx="6111016" cy="3655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قیمت با احتساب هزینه، بیمه و حمل (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Cost, Insurance &amp; Freight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CIF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) در آمریکای شمالی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B3A1F51F-8AA4-4B3F-8542-3B0EAA93A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1480" y="4595590"/>
                <a:ext cx="5604411" cy="3868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قیمت با احتساب هزینه، بیمه و حمل‌ (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Cost, Insurance &amp; Freight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CIF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) در اروپا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809F5636-93FB-45BF-A56F-7C1233813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9793" y="4922280"/>
                <a:ext cx="1468233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میانگین جهانی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2FBBD696-39F9-4047-A165-1876B584E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9793" y="5283718"/>
                <a:ext cx="2753566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فروش باتری در نقطه‌ی مشخص در چین</a:t>
                </a:r>
                <a:endParaRPr lang="en-US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C1D6C1C4-5D05-472E-AACA-2E9BD9AD5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9792" y="6099411"/>
                <a:ext cx="5242353" cy="2425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قیمت با احتساب هزینه، بیمه و حمل‌ (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Cost, Insurance &amp; Freight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CIF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) در اروپا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A116D1C3-7F95-4757-8D3C-F9DFD9F50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9790" y="6431107"/>
                <a:ext cx="4659476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تحویل بر روی عرشه‌ی کشتی (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FOB</a:t>
                </a:r>
                <a:r>
                  <a:rPr lang="en-US" sz="1100" dirty="0">
                    <a:effectLst/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1100" dirty="0">
                    <a:effectLst/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11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یا</a:t>
                </a:r>
                <a:r>
                  <a:rPr lang="fa-IR" sz="1100" dirty="0">
                    <a:effectLst/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Free On Board</a:t>
                </a:r>
                <a:r>
                  <a:rPr lang="fa-I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5D229F59-EEF8-488B-8776-979D5F202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9790" y="6802439"/>
                <a:ext cx="3861718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فروش در نقطه‌ی مشخص (</a:t>
                </a:r>
                <a:r>
                  <a:rPr lang="en-US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EXW</a:t>
                </a:r>
                <a:r>
                  <a:rPr lang="en-US" sz="1100" b="1" dirty="0">
                    <a:solidFill>
                      <a:srgbClr val="FF0000"/>
                    </a:solidFill>
                    <a:effectLst/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1100" b="1" dirty="0">
                    <a:solidFill>
                      <a:srgbClr val="FF0000"/>
                    </a:solidFill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11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یا</a:t>
                </a:r>
                <a:r>
                  <a:rPr lang="fa-IR" sz="1100" b="1" dirty="0">
                    <a:solidFill>
                      <a:srgbClr val="FF0000"/>
                    </a:solidFill>
                    <a:effectLst/>
                    <a:latin typeface="B Zar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en-US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EX Works</a:t>
                </a:r>
                <a:r>
                  <a:rPr lang="fa-IR" sz="11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) در چین</a:t>
                </a:r>
                <a:endParaRPr lang="en-US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B87507D7-A5AE-49D4-8ED1-99FC67B50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5603" y="3679232"/>
                <a:ext cx="955962" cy="412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600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8703F9CA-0E6F-48AF-ADE6-99C216815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5603" y="5617331"/>
                <a:ext cx="3328409" cy="412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هیدرواکسید لیتیوم</a:t>
                </a:r>
                <a:endParaRPr lang="en-US" sz="16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B79ECB6F-8066-4589-9560-96888D82F2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6222" y="7365579"/>
                <a:ext cx="6280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ژانویه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DBDAEA65-ED18-48EF-B551-B536B5DE4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3510" y="7375801"/>
                <a:ext cx="6280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فوریه</a:t>
                </a:r>
                <a:endParaRPr lang="en-US" sz="105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C416B076-DE33-4882-A4F8-E322D2F08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798" y="7367488"/>
                <a:ext cx="628015" cy="2740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مارس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5810AEF0-365C-4FF2-87F2-8F1D257EF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7661" y="7332327"/>
                <a:ext cx="6280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آوریل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7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781FD04-F04C-4B43-BB08-83BCE305CE23}"/>
              </a:ext>
            </a:extLst>
          </p:cNvPr>
          <p:cNvSpPr txBox="1">
            <a:spLocks/>
          </p:cNvSpPr>
          <p:nvPr/>
        </p:nvSpPr>
        <p:spPr>
          <a:xfrm>
            <a:off x="5774261" y="536706"/>
            <a:ext cx="64177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افزایش 30 درصدی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سرمایه‌گذاری در معدن‌کاری مواد معدنی حیاتی در سال 2022</a:t>
            </a:r>
            <a:br>
              <a:rPr lang="fa-IR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</a:b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هزینه‌های سرمایه‌ای تولید فلزات غیرآهنی توسط شرکت‌های اصلی  معدن‌کاری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D2F460-90B3-4ACE-A202-6EE65F364E71}"/>
              </a:ext>
            </a:extLst>
          </p:cNvPr>
          <p:cNvSpPr txBox="1">
            <a:spLocks/>
          </p:cNvSpPr>
          <p:nvPr/>
        </p:nvSpPr>
        <p:spPr>
          <a:xfrm>
            <a:off x="-1741251" y="608228"/>
            <a:ext cx="7642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rgbClr val="FF0000"/>
                </a:solidFill>
                <a:cs typeface="B Nazanin" panose="00000400000000000000" pitchFamily="2" charset="-78"/>
              </a:rPr>
              <a:t>میزان افزایش سرمایه‌گذاری اکتشاف فلزات حیاتی و مهم برای انتقال به انرژی‌های پاک در سال 2021 : معادل 21%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rgbClr val="FF0000"/>
                </a:solidFill>
                <a:cs typeface="B Nazanin" panose="00000400000000000000" pitchFamily="2" charset="-78"/>
              </a:rPr>
              <a:t>میزان افزایش سرمایه‌گذاری اکتشاف فلزات حیاتی و مهم برای انتقال به انرژی‌های پاک در سال 2022 : معادل 30%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رشد سرمایه‌گذاری شرکت‌های تخصصی لیتیوم در سال </a:t>
            </a:r>
            <a:r>
              <a:rPr lang="fa-IR" sz="1200" b="1" dirty="0">
                <a:cs typeface="B Nazanin" panose="00000400000000000000" pitchFamily="2" charset="-78"/>
              </a:rPr>
              <a:t>2022</a:t>
            </a:r>
            <a:r>
              <a:rPr lang="fa-IR" sz="1200" dirty="0">
                <a:cs typeface="B Nazanin" panose="00000400000000000000" pitchFamily="2" charset="-78"/>
              </a:rPr>
              <a:t> : معادل 50%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پس از لیتیوم، شرکت‌های تخصصی متمرکز بر مس و نیکل بیشترین رشد سرمایه‌گذاری را دارند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رشد سرمایه‌گذاری چین در اکتشاف مواد معدنی حیاتی  استراتژیک در سال </a:t>
            </a:r>
            <a:r>
              <a:rPr lang="fa-IR" sz="1200" b="1" dirty="0">
                <a:cs typeface="B Nazanin" panose="00000400000000000000" pitchFamily="2" charset="-78"/>
              </a:rPr>
              <a:t>2022</a:t>
            </a:r>
            <a:r>
              <a:rPr lang="fa-IR" sz="1200" dirty="0">
                <a:cs typeface="B Nazanin" panose="00000400000000000000" pitchFamily="2" charset="-78"/>
              </a:rPr>
              <a:t> : معادل 50%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AB599-3745-460F-AAA5-487FB11BFB73}"/>
              </a:ext>
            </a:extLst>
          </p:cNvPr>
          <p:cNvSpPr txBox="1">
            <a:spLocks/>
          </p:cNvSpPr>
          <p:nvPr/>
        </p:nvSpPr>
        <p:spPr>
          <a:xfrm>
            <a:off x="8498815" y="4117340"/>
            <a:ext cx="3611102" cy="861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1300" b="1" dirty="0">
                <a:solidFill>
                  <a:schemeClr val="bg1"/>
                </a:solidFill>
                <a:cs typeface="B Nazanin" panose="00000400000000000000" pitchFamily="2" charset="-78"/>
              </a:rPr>
              <a:t>رشد سرمایه‌گذاری اکتشاف لیتیوم در سال 2021 : معادل 25%</a:t>
            </a:r>
          </a:p>
          <a:p>
            <a:pPr algn="ctr" rtl="1">
              <a:lnSpc>
                <a:spcPct val="150000"/>
              </a:lnSpc>
            </a:pPr>
            <a:r>
              <a:rPr lang="fa-IR" sz="1300" b="1" dirty="0">
                <a:solidFill>
                  <a:schemeClr val="bg1"/>
                </a:solidFill>
                <a:cs typeface="B Nazanin" panose="00000400000000000000" pitchFamily="2" charset="-78"/>
              </a:rPr>
              <a:t>رشد سرمایه‌گذاری اکتشاف لیتیوم در سال 2022 : 90%</a:t>
            </a:r>
          </a:p>
          <a:p>
            <a:pPr algn="ctr" rtl="1">
              <a:lnSpc>
                <a:spcPct val="150000"/>
              </a:lnSpc>
            </a:pPr>
            <a:r>
              <a:rPr lang="fa-IR" sz="1300" b="1" dirty="0">
                <a:solidFill>
                  <a:schemeClr val="bg1"/>
                </a:solidFill>
                <a:cs typeface="B Nazanin" panose="00000400000000000000" pitchFamily="2" charset="-78"/>
              </a:rPr>
              <a:t>رشد سرمایه‌گذاری اکتشاف اورانیوم در سال 2022 : 60%</a:t>
            </a:r>
          </a:p>
          <a:p>
            <a:pPr algn="ctr" rtl="1">
              <a:lnSpc>
                <a:spcPct val="150000"/>
              </a:lnSpc>
            </a:pPr>
            <a:r>
              <a:rPr lang="fa-IR" sz="1300" b="1" dirty="0">
                <a:solidFill>
                  <a:schemeClr val="bg1"/>
                </a:solidFill>
                <a:cs typeface="B Nazanin" panose="00000400000000000000" pitchFamily="2" charset="-78"/>
              </a:rPr>
              <a:t>رشد سرمایه‌گذاری اکتشاف نیکل در سال 2022 : 45%</a:t>
            </a:r>
          </a:p>
          <a:p>
            <a:pPr algn="ctr" rtl="1">
              <a:lnSpc>
                <a:spcPct val="150000"/>
              </a:lnSpc>
            </a:pPr>
            <a:endParaRPr lang="fa-IR" sz="13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AEBE6-D0FA-47CA-B83C-5726E2C5A133}"/>
              </a:ext>
            </a:extLst>
          </p:cNvPr>
          <p:cNvGrpSpPr/>
          <p:nvPr/>
        </p:nvGrpSpPr>
        <p:grpSpPr>
          <a:xfrm>
            <a:off x="0" y="2448339"/>
            <a:ext cx="8326693" cy="3706239"/>
            <a:chOff x="0" y="2545621"/>
            <a:chExt cx="8326693" cy="37062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87DD7D-3506-41DB-8542-0B88DA22BB93}"/>
                </a:ext>
              </a:extLst>
            </p:cNvPr>
            <p:cNvSpPr/>
            <p:nvPr/>
          </p:nvSpPr>
          <p:spPr>
            <a:xfrm>
              <a:off x="0" y="2545621"/>
              <a:ext cx="8326693" cy="37062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12BAFC-91A7-4406-948C-3759DEB0C9D6}"/>
                </a:ext>
              </a:extLst>
            </p:cNvPr>
            <p:cNvGrpSpPr/>
            <p:nvPr/>
          </p:nvGrpSpPr>
          <p:grpSpPr>
            <a:xfrm>
              <a:off x="82084" y="2600115"/>
              <a:ext cx="8129042" cy="3433829"/>
              <a:chOff x="1277167" y="1305270"/>
              <a:chExt cx="10113410" cy="4276947"/>
            </a:xfrm>
          </p:grpSpPr>
          <p:pic>
            <p:nvPicPr>
              <p:cNvPr id="24" name="Content Placeholder 3">
                <a:extLst>
                  <a:ext uri="{FF2B5EF4-FFF2-40B4-BE49-F238E27FC236}">
                    <a16:creationId xmlns:a16="http://schemas.microsoft.com/office/drawing/2014/main" id="{78B9DE40-62F0-482A-A26F-2B6E3875A04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7"/>
              <a:stretch/>
            </p:blipFill>
            <p:spPr bwMode="auto">
              <a:xfrm>
                <a:off x="1673705" y="1397581"/>
                <a:ext cx="9716872" cy="41846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EF496819-A508-4CAC-8F60-0B596F3D7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317290" y="3520550"/>
                <a:ext cx="3506413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میلیارد</a:t>
                </a: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 دلار آمریکا (2022)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A4E66B7A-5F74-492B-A547-91644F516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0058" y="1305270"/>
                <a:ext cx="2459045" cy="29938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شرکت‌های تخصصی لیتیوم</a:t>
                </a:r>
                <a:endPara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CEDD74C2-2819-4CB6-B2BB-ABB2680FA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31533" y="2666353"/>
                <a:ext cx="2459044" cy="22163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بازیگران متمرکز بر مس، نیکل، کبالت</a:t>
                </a:r>
                <a:endParaRPr lang="en-US" sz="9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6C7AFE95-D910-41EC-B0FF-89A6D5E2D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1488" y="4127557"/>
                <a:ext cx="2459045" cy="20359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بازیگران اصلی کلیه‌ی مواد معدنی </a:t>
                </a:r>
                <a:endParaRPr lang="en-US" sz="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E64DA1-1026-4939-8FA3-489090AF465E}"/>
              </a:ext>
            </a:extLst>
          </p:cNvPr>
          <p:cNvGrpSpPr/>
          <p:nvPr/>
        </p:nvGrpSpPr>
        <p:grpSpPr>
          <a:xfrm>
            <a:off x="119090" y="2256816"/>
            <a:ext cx="5133150" cy="4435813"/>
            <a:chOff x="1208588" y="1575881"/>
            <a:chExt cx="5482114" cy="473737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022456-289C-450C-929B-8971A69DED8A}"/>
                </a:ext>
              </a:extLst>
            </p:cNvPr>
            <p:cNvSpPr/>
            <p:nvPr/>
          </p:nvSpPr>
          <p:spPr>
            <a:xfrm>
              <a:off x="1208588" y="1575881"/>
              <a:ext cx="5482114" cy="47373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4851D3-D91F-49FB-BECB-7EE2A537B786}"/>
                </a:ext>
              </a:extLst>
            </p:cNvPr>
            <p:cNvGrpSpPr/>
            <p:nvPr/>
          </p:nvGrpSpPr>
          <p:grpSpPr>
            <a:xfrm>
              <a:off x="1252364" y="1833797"/>
              <a:ext cx="5394562" cy="4359713"/>
              <a:chOff x="1252364" y="1833797"/>
              <a:chExt cx="5394562" cy="4359713"/>
            </a:xfrm>
          </p:grpSpPr>
          <p:pic>
            <p:nvPicPr>
              <p:cNvPr id="7" name="Content Placeholder 3">
                <a:extLst>
                  <a:ext uri="{FF2B5EF4-FFF2-40B4-BE49-F238E27FC236}">
                    <a16:creationId xmlns:a16="http://schemas.microsoft.com/office/drawing/2014/main" id="{E48315CF-5176-44D6-AFAF-4E600D705A2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3" t="6185" r="56934"/>
              <a:stretch/>
            </p:blipFill>
            <p:spPr bwMode="auto">
              <a:xfrm>
                <a:off x="1529403" y="2111295"/>
                <a:ext cx="4049784" cy="40822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6D570308-8883-45AE-BA9F-7CC464BC2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6654" y="1833797"/>
                <a:ext cx="1920888" cy="285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برحسب منطقه</a:t>
                </a:r>
                <a:endParaRPr lang="en-US" sz="1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3E9B778E-0C00-4A46-9C8F-F18D88077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852" y="5344545"/>
                <a:ext cx="108807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EC942EB9-D359-480F-9D1F-F81917E6C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3859" y="4247229"/>
                <a:ext cx="1054822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آمریکای جنوبی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A908BD-0F4C-43E9-8812-D05B1F38D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9187" y="4813079"/>
                <a:ext cx="6576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کانادا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F33BAC4-5C2E-4AE6-88CE-BBE2B4B30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665" y="3750147"/>
                <a:ext cx="681666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استرالیا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EA2F922B-5203-44E2-A49C-10FA7998CC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665" y="3126002"/>
                <a:ext cx="1058487" cy="2483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آسیای اقیانوسیه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911EB057-768A-49D8-8A34-9A252C925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4141" y="2691780"/>
                <a:ext cx="681666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آفریقا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AB692C80-F64F-4C4F-A762-D78E4DDF6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4141" y="2139012"/>
                <a:ext cx="1058487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بقیه‌ی جهان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A9993539-5739-4EE9-A269-22F545083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44844" y="3826626"/>
                <a:ext cx="2132541" cy="3175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میلیارد دلار آمریکا (2022)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673C1B-AD34-40BD-9BFF-33183AF2959A}"/>
              </a:ext>
            </a:extLst>
          </p:cNvPr>
          <p:cNvGrpSpPr/>
          <p:nvPr/>
        </p:nvGrpSpPr>
        <p:grpSpPr>
          <a:xfrm>
            <a:off x="6327467" y="361218"/>
            <a:ext cx="5706503" cy="4396901"/>
            <a:chOff x="6018992" y="1556427"/>
            <a:chExt cx="5937186" cy="45746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E78400-C938-47B5-BECD-A664F45D91D5}"/>
                </a:ext>
              </a:extLst>
            </p:cNvPr>
            <p:cNvSpPr/>
            <p:nvPr/>
          </p:nvSpPr>
          <p:spPr>
            <a:xfrm>
              <a:off x="6018992" y="1556427"/>
              <a:ext cx="5937186" cy="45746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F10653-610A-49CB-A495-1076AF9A0C50}"/>
                </a:ext>
              </a:extLst>
            </p:cNvPr>
            <p:cNvGrpSpPr/>
            <p:nvPr/>
          </p:nvGrpSpPr>
          <p:grpSpPr>
            <a:xfrm>
              <a:off x="6018992" y="1674694"/>
              <a:ext cx="5937186" cy="4351339"/>
              <a:chOff x="5993283" y="1534676"/>
              <a:chExt cx="5937186" cy="4351339"/>
            </a:xfrm>
          </p:grpSpPr>
          <p:pic>
            <p:nvPicPr>
              <p:cNvPr id="20" name="Content Placeholder 3">
                <a:extLst>
                  <a:ext uri="{FF2B5EF4-FFF2-40B4-BE49-F238E27FC236}">
                    <a16:creationId xmlns:a16="http://schemas.microsoft.com/office/drawing/2014/main" id="{995F855A-2933-47A5-B239-60EE29EBE96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83" t="6185" r="6754"/>
              <a:stretch/>
            </p:blipFill>
            <p:spPr bwMode="auto">
              <a:xfrm>
                <a:off x="6640282" y="1803800"/>
                <a:ext cx="3828364" cy="40822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12D719D4-2DCE-41DA-A864-60675BC8E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6967" y="1534676"/>
                <a:ext cx="1180408" cy="285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برحسب کالا</a:t>
                </a:r>
                <a:endParaRPr lang="en-US" sz="1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49338B9A-26D4-4770-85BD-30339CDC0A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207689" y="3707115"/>
                <a:ext cx="1888688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میلیارد دلار آمریکا (2022)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F4221B96-927F-4B0B-8E67-9AD647792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9335" y="5083602"/>
                <a:ext cx="810983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8BC798A8-DD00-4B3D-907E-DBD685CC6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8641" y="4614726"/>
                <a:ext cx="6752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روی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CDB691D2-AFBC-4E45-8568-F428CA91A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0401" y="4175197"/>
                <a:ext cx="6752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CB796F4C-883A-4F60-B10F-57AEAF62E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0401" y="3703202"/>
                <a:ext cx="6752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07E1FAC9-2424-4F30-9217-36B33C78A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8641" y="3231207"/>
                <a:ext cx="6752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نقره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DE34E10C-8567-401A-8645-76012397A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0400" y="2791678"/>
                <a:ext cx="82334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پلاتین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Text Box 2">
                <a:extLst>
                  <a:ext uri="{FF2B5EF4-FFF2-40B4-BE49-F238E27FC236}">
                    <a16:creationId xmlns:a16="http://schemas.microsoft.com/office/drawing/2014/main" id="{4935BBF9-B712-46D0-8195-EC33DCBD1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9335" y="2320708"/>
                <a:ext cx="67524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اورانیوم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2C6BF3-7C72-43F1-949A-DEF0820A768A}"/>
                  </a:ext>
                </a:extLst>
              </p:cNvPr>
              <p:cNvSpPr txBox="1"/>
              <p:nvPr/>
            </p:nvSpPr>
            <p:spPr>
              <a:xfrm>
                <a:off x="10428805" y="1600924"/>
                <a:ext cx="1501664" cy="698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مواد معدنی: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0" marR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عناصر نادر خاکی، </a:t>
                </a: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پتاس، </a:t>
                </a: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فسفر </a:t>
                </a: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و سایر موادکمیاب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EF91547-2800-40EA-8DCF-5E78574935AE}"/>
              </a:ext>
            </a:extLst>
          </p:cNvPr>
          <p:cNvSpPr txBox="1"/>
          <p:nvPr/>
        </p:nvSpPr>
        <p:spPr>
          <a:xfrm>
            <a:off x="282565" y="531247"/>
            <a:ext cx="609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افزایش هزینه‌های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اکتشاف منابع معدنی جدی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 در جهان با پیشتازی استرالیا، کانادا و آمریکا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هزین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ه‌های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اکتشاف برای منابع معدنی غیرآهنی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(</a:t>
            </a:r>
            <a:r>
              <a:rPr lang="fa-IR" sz="11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بغیر از کانسنگ‌های آهن، زغال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‌</a:t>
            </a:r>
            <a:r>
              <a:rPr lang="fa-IR" sz="11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سنگ، آلومینیوم، طلا و الماس</a:t>
            </a:r>
            <a:r>
              <a:rPr lang="fa-IR" sz="16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033D7-F3F3-4FD9-9041-95FCC92DD059}"/>
              </a:ext>
            </a:extLst>
          </p:cNvPr>
          <p:cNvSpPr txBox="1"/>
          <p:nvPr/>
        </p:nvSpPr>
        <p:spPr>
          <a:xfrm>
            <a:off x="5566271" y="5348211"/>
            <a:ext cx="6206246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رشد هزینه‌‌های اکتشاف مواد معدنی جهان در سال 2022 نسبت به سال 2021 : معادل 20%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رشد هزینه‌های اکتشاف مواد معدنی در چین در سال 2022 نسبت به سال 2021 : معادل 10%-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رشد هزینه‌های اکتشاف مواد معدنی در روسیه در سال 2022 نسبت به سال 2021 : معادل 30%-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7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FBD016B-9B77-483C-8F6E-91C1F64D8B3E}"/>
              </a:ext>
            </a:extLst>
          </p:cNvPr>
          <p:cNvGrpSpPr/>
          <p:nvPr/>
        </p:nvGrpSpPr>
        <p:grpSpPr>
          <a:xfrm>
            <a:off x="1947442" y="2037329"/>
            <a:ext cx="9695920" cy="4297677"/>
            <a:chOff x="712676" y="1429966"/>
            <a:chExt cx="10775690" cy="477628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C4F518-8148-4714-AD11-DC1A253D1BAF}"/>
                </a:ext>
              </a:extLst>
            </p:cNvPr>
            <p:cNvSpPr/>
            <p:nvPr/>
          </p:nvSpPr>
          <p:spPr>
            <a:xfrm>
              <a:off x="712676" y="1429966"/>
              <a:ext cx="10775690" cy="4776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D8FB8F9-5454-48FD-A2B6-5604E9EFBA22}"/>
                </a:ext>
              </a:extLst>
            </p:cNvPr>
            <p:cNvGrpSpPr/>
            <p:nvPr/>
          </p:nvGrpSpPr>
          <p:grpSpPr>
            <a:xfrm>
              <a:off x="805329" y="1527580"/>
              <a:ext cx="10542430" cy="4375151"/>
              <a:chOff x="819682" y="1825623"/>
              <a:chExt cx="10542430" cy="4375151"/>
            </a:xfrm>
          </p:grpSpPr>
          <p:pic>
            <p:nvPicPr>
              <p:cNvPr id="59" name="Content Placeholder 3">
                <a:extLst>
                  <a:ext uri="{FF2B5EF4-FFF2-40B4-BE49-F238E27FC236}">
                    <a16:creationId xmlns:a16="http://schemas.microsoft.com/office/drawing/2014/main" id="{8FFDDC14-9170-4AEF-B859-6EEA45E9C13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4" r="6942"/>
              <a:stretch/>
            </p:blipFill>
            <p:spPr bwMode="auto">
              <a:xfrm>
                <a:off x="1143000" y="1825623"/>
                <a:ext cx="9447596" cy="43751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Text Box 2">
                <a:extLst>
                  <a:ext uri="{FF2B5EF4-FFF2-40B4-BE49-F238E27FC236}">
                    <a16:creationId xmlns:a16="http://schemas.microsoft.com/office/drawing/2014/main" id="{D0817B73-E335-4A51-9AF0-BA8470C60E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30028" y="3539041"/>
                <a:ext cx="2016919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میلیارد دلار آمریکا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Text Box 2">
                <a:extLst>
                  <a:ext uri="{FF2B5EF4-FFF2-40B4-BE49-F238E27FC236}">
                    <a16:creationId xmlns:a16="http://schemas.microsoft.com/office/drawing/2014/main" id="{00AB668D-78CB-43F2-9CD9-D2FE9490D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2873767"/>
                <a:ext cx="7715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پلاتین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Text Box 2">
                <a:extLst>
                  <a:ext uri="{FF2B5EF4-FFF2-40B4-BE49-F238E27FC236}">
                    <a16:creationId xmlns:a16="http://schemas.microsoft.com/office/drawing/2014/main" id="{0217E7B2-4FD9-42D2-81CB-7F08CBF00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1888950"/>
                <a:ext cx="7715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DAD73663-4157-4E0D-8340-77129633C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2381358"/>
                <a:ext cx="7715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Text Box 2">
                <a:extLst>
                  <a:ext uri="{FF2B5EF4-FFF2-40B4-BE49-F238E27FC236}">
                    <a16:creationId xmlns:a16="http://schemas.microsoft.com/office/drawing/2014/main" id="{641BCDD4-3436-492C-8F12-772D5030C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3341843"/>
                <a:ext cx="7715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Text Box 2">
                <a:extLst>
                  <a:ext uri="{FF2B5EF4-FFF2-40B4-BE49-F238E27FC236}">
                    <a16:creationId xmlns:a16="http://schemas.microsoft.com/office/drawing/2014/main" id="{D02AD2A4-6F28-4EA8-979F-CB98B139BF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3842543"/>
                <a:ext cx="77151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D3229471-4345-4A9C-95BA-3E4F621E28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0597" y="4343243"/>
                <a:ext cx="606647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C6D8FD5-75BA-474B-BDF0-FA68C0E6AEB4}"/>
              </a:ext>
            </a:extLst>
          </p:cNvPr>
          <p:cNvSpPr txBox="1"/>
          <p:nvPr/>
        </p:nvSpPr>
        <p:spPr>
          <a:xfrm>
            <a:off x="1962555" y="718719"/>
            <a:ext cx="8419289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فعالیت‌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‌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های ادغام و تملیک برای دارایی‌های معدنی مرتبط با انرژی‌های پاک</a:t>
            </a:r>
            <a:br>
              <a:rPr lang="fa-IR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معاملات و فعالیت‌های ادغام و تملیک برای مواد معدنی </a:t>
            </a:r>
            <a:r>
              <a:rPr lang="fa-IR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موثر در </a:t>
            </a:r>
            <a:r>
              <a:rPr lang="ar-SA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انتقال به انرژی‌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‌</a:t>
            </a:r>
            <a:r>
              <a:rPr lang="ar-SA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های پاک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F1EAC3-857A-4A39-A623-2D354356E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8239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جریان نقدینگی فلزات مورد استفاده در باتری‌ها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حجم تجارت روزانه برای فلزات</a:t>
            </a:r>
            <a:r>
              <a:rPr lang="fa-IR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حیاتی</a:t>
            </a:r>
            <a:r>
              <a:rPr lang="ar-SA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اصلی </a:t>
            </a:r>
            <a:r>
              <a:rPr lang="ar-SA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در بازارهای </a:t>
            </a:r>
            <a:r>
              <a:rPr lang="fa-IR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عمده</a:t>
            </a:r>
            <a:r>
              <a:rPr lang="ar-SA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(سمت چپ)</a:t>
            </a:r>
            <a:br>
              <a:rPr lang="fa-IR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حجم تجارت سالیانه برای فلزات حیاتی </a:t>
            </a:r>
            <a:r>
              <a:rPr lang="ar-SA" sz="12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(راست)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BEE25E-3631-4435-B86F-EC66C9062B09}"/>
              </a:ext>
            </a:extLst>
          </p:cNvPr>
          <p:cNvGrpSpPr/>
          <p:nvPr/>
        </p:nvGrpSpPr>
        <p:grpSpPr>
          <a:xfrm>
            <a:off x="1184215" y="2668751"/>
            <a:ext cx="4319767" cy="3548080"/>
            <a:chOff x="651753" y="1536970"/>
            <a:chExt cx="5009745" cy="41148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B1781E-CF7D-4D0D-B741-C7B3C5A2EB4B}"/>
                </a:ext>
              </a:extLst>
            </p:cNvPr>
            <p:cNvSpPr/>
            <p:nvPr/>
          </p:nvSpPr>
          <p:spPr>
            <a:xfrm>
              <a:off x="651753" y="1536970"/>
              <a:ext cx="5009745" cy="411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AD1852-C275-4A63-B35D-FB739050E0BB}"/>
                </a:ext>
              </a:extLst>
            </p:cNvPr>
            <p:cNvGrpSpPr/>
            <p:nvPr/>
          </p:nvGrpSpPr>
          <p:grpSpPr>
            <a:xfrm>
              <a:off x="787940" y="1781892"/>
              <a:ext cx="4700604" cy="3624956"/>
              <a:chOff x="1236471" y="1522620"/>
              <a:chExt cx="4700604" cy="3624956"/>
            </a:xfrm>
          </p:grpSpPr>
          <p:pic>
            <p:nvPicPr>
              <p:cNvPr id="3" name="Content Placeholder 3">
                <a:extLst>
                  <a:ext uri="{FF2B5EF4-FFF2-40B4-BE49-F238E27FC236}">
                    <a16:creationId xmlns:a16="http://schemas.microsoft.com/office/drawing/2014/main" id="{AD543D46-8369-424B-A926-CFEB9A41EC8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7" r="52365"/>
              <a:stretch/>
            </p:blipFill>
            <p:spPr bwMode="auto">
              <a:xfrm>
                <a:off x="1581149" y="1522620"/>
                <a:ext cx="4012627" cy="36249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CE287360-9C76-47E4-A1A3-46E3B2181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969684" y="2878533"/>
                <a:ext cx="85107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تن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174605E4-CE0B-4C44-8599-10ED5DCC9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226178" y="2751923"/>
                <a:ext cx="110429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265F3BD3-0BC5-4E95-9946-3DBC9E24C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1670" y="4760655"/>
                <a:ext cx="1201602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0C94558F-5C1A-4C4F-9895-8D490AE99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807" y="4760655"/>
                <a:ext cx="610652" cy="2676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4E9AC3FC-984B-4562-BC54-ECED62E6F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3141" y="4776000"/>
                <a:ext cx="621267" cy="2620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926AB-EF21-44FD-B43D-BC7953A8DE66}"/>
              </a:ext>
            </a:extLst>
          </p:cNvPr>
          <p:cNvGrpSpPr/>
          <p:nvPr/>
        </p:nvGrpSpPr>
        <p:grpSpPr>
          <a:xfrm>
            <a:off x="6688019" y="1317827"/>
            <a:ext cx="4232420" cy="3735822"/>
            <a:chOff x="6811035" y="1576147"/>
            <a:chExt cx="4623882" cy="408135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71FCD7-88AB-44F5-A162-DB892A2C4F70}"/>
                </a:ext>
              </a:extLst>
            </p:cNvPr>
            <p:cNvSpPr/>
            <p:nvPr/>
          </p:nvSpPr>
          <p:spPr>
            <a:xfrm>
              <a:off x="6811035" y="1576147"/>
              <a:ext cx="4623882" cy="4081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47365F3-7BE6-46AB-B57D-BD1F15BD4493}"/>
                </a:ext>
              </a:extLst>
            </p:cNvPr>
            <p:cNvGrpSpPr/>
            <p:nvPr/>
          </p:nvGrpSpPr>
          <p:grpSpPr>
            <a:xfrm>
              <a:off x="6947709" y="1753413"/>
              <a:ext cx="4307063" cy="3721963"/>
              <a:chOff x="5989462" y="1494141"/>
              <a:chExt cx="4307063" cy="3721963"/>
            </a:xfrm>
          </p:grpSpPr>
          <p:pic>
            <p:nvPicPr>
              <p:cNvPr id="12" name="Content Placeholder 3">
                <a:extLst>
                  <a:ext uri="{FF2B5EF4-FFF2-40B4-BE49-F238E27FC236}">
                    <a16:creationId xmlns:a16="http://schemas.microsoft.com/office/drawing/2014/main" id="{05A30394-757E-43A9-ACD8-A1C7FBAE25A1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79" r="-583"/>
              <a:stretch/>
            </p:blipFill>
            <p:spPr bwMode="auto">
              <a:xfrm>
                <a:off x="6254927" y="1494141"/>
                <a:ext cx="4041598" cy="36249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F3B88674-6B8D-4EBB-BE53-78389EB65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596065" y="2751923"/>
                <a:ext cx="1104294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450991A5-DF37-4135-B6D8-E7B5C1713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3684" y="4511829"/>
                <a:ext cx="496073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روی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A2833162-3CE2-40B7-822F-920FBE2D6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612" y="4517633"/>
                <a:ext cx="621267" cy="2620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C6F7FD3A-97A4-4949-8EAF-796BA4D20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5523" y="4521790"/>
                <a:ext cx="771515" cy="2370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F961C43-AA1F-4DE8-87E6-FC74D3C42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9264" y="4515205"/>
                <a:ext cx="771515" cy="27863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913708E8-18FA-4275-8E55-174C6B758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3784" y="4489887"/>
                <a:ext cx="606647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8E54A261-9CB7-4D20-871F-A5363D58F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9290" y="4976081"/>
                <a:ext cx="2682282" cy="2400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حجم تولید سالیانه (2023)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D4CCD640-F692-444A-8A9F-A702F0C59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9289" y="4752198"/>
                <a:ext cx="2608613" cy="3096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سهم تولید سالیانه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BC6ACB8-01D9-4E98-B8CF-5B0729A3C771}"/>
              </a:ext>
            </a:extLst>
          </p:cNvPr>
          <p:cNvSpPr txBox="1"/>
          <p:nvPr/>
        </p:nvSpPr>
        <p:spPr>
          <a:xfrm>
            <a:off x="38755" y="1284575"/>
            <a:ext cx="6476025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Low" rt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خرید و فروش کبالت که در انتهای ژوئن 2022 در حد صفر بود، در پایان 2022 بشدت افزایش یافت و به بیش از 500 تن رسید و در هفدهم ژانویه‌ی سال 2023 به حداکثر مقدار رسید. </a:t>
            </a:r>
          </a:p>
          <a:p>
            <a:pPr marL="171450" indent="-171450" algn="justLow" rt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خرید و فروش لیتیوم نیز افزایشی با سرعت کمتر از کبالت یافته هرچند که نسبت به کبالت نرخ یا شتاب رشد کمتری داشته است.</a:t>
            </a:r>
          </a:p>
          <a:p>
            <a:pPr marL="171450" indent="-171450" algn="r" rt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خرید و فروش لیتیوم تا آوریل 2023 به 276 تن رسید. </a:t>
            </a:r>
          </a:p>
          <a:p>
            <a:pPr marL="171450" indent="-171450" algn="r" rt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fa-IR" sz="1200" dirty="0">
                <a:cs typeface="B Nazanin" panose="00000400000000000000" pitchFamily="2" charset="-78"/>
              </a:rPr>
              <a:t>خرید و فروش نیکل به روند کاهشی خود ادامه داده که نشان از بی اعتمادی بازار نسبت به نیکل است.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E6B4815-5FC1-49AB-91DE-645531C2AAB1}"/>
              </a:ext>
            </a:extLst>
          </p:cNvPr>
          <p:cNvSpPr txBox="1">
            <a:spLocks/>
          </p:cNvSpPr>
          <p:nvPr/>
        </p:nvSpPr>
        <p:spPr>
          <a:xfrm>
            <a:off x="6267773" y="5128215"/>
            <a:ext cx="5059576" cy="12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5000"/>
              </a:lnSpc>
            </a:pPr>
            <a:r>
              <a:rPr lang="fa-IR" sz="1000" dirty="0">
                <a:cs typeface="B Titr" panose="00000700000000000000" pitchFamily="2" charset="-78"/>
              </a:rPr>
              <a:t>کبالت : </a:t>
            </a:r>
            <a:r>
              <a:rPr lang="en-US" sz="1000" dirty="0">
                <a:cs typeface="B Titr" panose="00000700000000000000" pitchFamily="2" charset="-78"/>
              </a:rPr>
              <a:t>CME</a:t>
            </a:r>
            <a:r>
              <a:rPr lang="fa-IR" sz="1000" dirty="0">
                <a:cs typeface="B Titr" panose="00000700000000000000" pitchFamily="2" charset="-78"/>
              </a:rPr>
              <a:t> (</a:t>
            </a:r>
            <a:r>
              <a:rPr lang="en-US" sz="1000" dirty="0">
                <a:cs typeface="B Titr" panose="00000700000000000000" pitchFamily="2" charset="-78"/>
              </a:rPr>
              <a:t>Chicago Mercantile Exchange</a:t>
            </a:r>
            <a:r>
              <a:rPr lang="fa-IR" sz="1000" dirty="0">
                <a:cs typeface="B Titr" panose="00000700000000000000" pitchFamily="2" charset="-78"/>
              </a:rPr>
              <a:t>) و </a:t>
            </a:r>
            <a:r>
              <a:rPr lang="en-US" sz="1000" dirty="0">
                <a:cs typeface="B Titr" panose="00000700000000000000" pitchFamily="2" charset="-78"/>
              </a:rPr>
              <a:t>LME</a:t>
            </a:r>
            <a:r>
              <a:rPr lang="fa-IR" sz="1000" dirty="0">
                <a:cs typeface="B Titr" panose="00000700000000000000" pitchFamily="2" charset="-78"/>
              </a:rPr>
              <a:t> (</a:t>
            </a:r>
            <a:r>
              <a:rPr lang="en-US" sz="1000" dirty="0">
                <a:cs typeface="B Titr" panose="00000700000000000000" pitchFamily="2" charset="-78"/>
              </a:rPr>
              <a:t>London Metal Exchange</a:t>
            </a:r>
            <a:r>
              <a:rPr lang="fa-IR" sz="1000" dirty="0">
                <a:cs typeface="B Titr" panose="00000700000000000000" pitchFamily="2" charset="-78"/>
              </a:rPr>
              <a:t>)</a:t>
            </a:r>
          </a:p>
          <a:p>
            <a:pPr algn="ctr" rtl="1">
              <a:lnSpc>
                <a:spcPct val="125000"/>
              </a:lnSpc>
            </a:pPr>
            <a:r>
              <a:rPr lang="fa-IR" sz="1000" dirty="0">
                <a:cs typeface="B Titr" panose="00000700000000000000" pitchFamily="2" charset="-78"/>
              </a:rPr>
              <a:t>نیکل: </a:t>
            </a:r>
            <a:r>
              <a:rPr lang="en-US" sz="1000" dirty="0">
                <a:cs typeface="B Titr" panose="00000700000000000000" pitchFamily="2" charset="-78"/>
              </a:rPr>
              <a:t>LME</a:t>
            </a:r>
            <a:r>
              <a:rPr lang="fa-IR" sz="1000" dirty="0">
                <a:cs typeface="B Titr" panose="00000700000000000000" pitchFamily="2" charset="-78"/>
              </a:rPr>
              <a:t> و </a:t>
            </a:r>
            <a:r>
              <a:rPr lang="en-US" sz="1000" dirty="0">
                <a:cs typeface="B Titr" panose="00000700000000000000" pitchFamily="2" charset="-78"/>
              </a:rPr>
              <a:t>SHEF</a:t>
            </a:r>
            <a:r>
              <a:rPr lang="fa-IR" sz="1000" dirty="0">
                <a:cs typeface="B Titr" panose="00000700000000000000" pitchFamily="2" charset="-78"/>
              </a:rPr>
              <a:t> (</a:t>
            </a:r>
            <a:r>
              <a:rPr lang="en-US" sz="1000" dirty="0">
                <a:cs typeface="B Titr" panose="00000700000000000000" pitchFamily="2" charset="-78"/>
              </a:rPr>
              <a:t>Shanghai Futures Exchange</a:t>
            </a:r>
            <a:r>
              <a:rPr lang="fa-IR" sz="1000" dirty="0">
                <a:cs typeface="B Titr" panose="00000700000000000000" pitchFamily="2" charset="-78"/>
              </a:rPr>
              <a:t>)</a:t>
            </a:r>
          </a:p>
          <a:p>
            <a:pPr algn="ctr" rtl="1">
              <a:lnSpc>
                <a:spcPct val="125000"/>
              </a:lnSpc>
            </a:pPr>
            <a:r>
              <a:rPr lang="fa-IR" sz="1000" dirty="0">
                <a:cs typeface="B Titr" panose="00000700000000000000" pitchFamily="2" charset="-78"/>
              </a:rPr>
              <a:t>مس : </a:t>
            </a:r>
            <a:r>
              <a:rPr lang="en-US" sz="1000" dirty="0">
                <a:cs typeface="B Titr" panose="00000700000000000000" pitchFamily="2" charset="-78"/>
              </a:rPr>
              <a:t>CME</a:t>
            </a:r>
            <a:r>
              <a:rPr lang="fa-IR" sz="1000" dirty="0">
                <a:cs typeface="B Titr" panose="00000700000000000000" pitchFamily="2" charset="-78"/>
              </a:rPr>
              <a:t> ، </a:t>
            </a:r>
            <a:r>
              <a:rPr lang="en-US" sz="1000" dirty="0">
                <a:cs typeface="B Titr" panose="00000700000000000000" pitchFamily="2" charset="-78"/>
              </a:rPr>
              <a:t>LME</a:t>
            </a:r>
            <a:r>
              <a:rPr lang="fa-IR" sz="1000" dirty="0">
                <a:cs typeface="B Titr" panose="00000700000000000000" pitchFamily="2" charset="-78"/>
              </a:rPr>
              <a:t> ، </a:t>
            </a:r>
            <a:r>
              <a:rPr lang="en-US" sz="1000" dirty="0">
                <a:cs typeface="B Titr" panose="00000700000000000000" pitchFamily="2" charset="-78"/>
              </a:rPr>
              <a:t>SHEF</a:t>
            </a:r>
            <a:endParaRPr lang="fa-IR" sz="1000" dirty="0">
              <a:cs typeface="B Titr" panose="00000700000000000000" pitchFamily="2" charset="-78"/>
            </a:endParaRPr>
          </a:p>
          <a:p>
            <a:pPr algn="ctr" rtl="1">
              <a:lnSpc>
                <a:spcPct val="125000"/>
              </a:lnSpc>
            </a:pPr>
            <a:r>
              <a:rPr lang="fa-IR" sz="1000" dirty="0">
                <a:cs typeface="B Titr" panose="00000700000000000000" pitchFamily="2" charset="-78"/>
              </a:rPr>
              <a:t>روی : </a:t>
            </a:r>
            <a:r>
              <a:rPr lang="en-US" sz="1000" dirty="0">
                <a:cs typeface="B Titr" panose="00000700000000000000" pitchFamily="2" charset="-78"/>
              </a:rPr>
              <a:t>LME</a:t>
            </a:r>
            <a:r>
              <a:rPr lang="fa-IR" sz="1000" dirty="0">
                <a:cs typeface="B Titr" panose="00000700000000000000" pitchFamily="2" charset="-78"/>
              </a:rPr>
              <a:t> و </a:t>
            </a:r>
            <a:r>
              <a:rPr lang="en-US" sz="1000" dirty="0">
                <a:cs typeface="B Titr" panose="00000700000000000000" pitchFamily="2" charset="-78"/>
              </a:rPr>
              <a:t>SHEF</a:t>
            </a:r>
            <a:endParaRPr lang="fa-IR" sz="1000" dirty="0">
              <a:cs typeface="B Titr" panose="00000700000000000000" pitchFamily="2" charset="-78"/>
            </a:endParaRPr>
          </a:p>
          <a:p>
            <a:pPr algn="ctr" rtl="1">
              <a:lnSpc>
                <a:spcPct val="125000"/>
              </a:lnSpc>
            </a:pPr>
            <a:endParaRPr lang="en-US" sz="1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8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build="p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49836-5199-4412-A0D1-E15A07F10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621" y="290869"/>
            <a:ext cx="11573197" cy="10213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رشد سرمایه‌گذاری خطرپذیر در شرکت‌های نوپای مواد معدنی حیاتی : 1/6 میلیارد دلار در سال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2022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سرمایه‌گذاری اولیه‌ی خطرپذیر برای استارت‌آپ‌های مرتبط با مواد معدنی حیاتی در بازه‌ی 2023-2017 با پیشتازی آمریکا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00E26C-5094-40AC-A4FF-613CF251B533}"/>
              </a:ext>
            </a:extLst>
          </p:cNvPr>
          <p:cNvGrpSpPr/>
          <p:nvPr/>
        </p:nvGrpSpPr>
        <p:grpSpPr>
          <a:xfrm>
            <a:off x="1890084" y="1433491"/>
            <a:ext cx="8572420" cy="3518571"/>
            <a:chOff x="-11721" y="1857984"/>
            <a:chExt cx="9856111" cy="40454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798C7E-560B-4A91-81ED-1FC90EF5728A}"/>
                </a:ext>
              </a:extLst>
            </p:cNvPr>
            <p:cNvSpPr/>
            <p:nvPr/>
          </p:nvSpPr>
          <p:spPr>
            <a:xfrm>
              <a:off x="-11721" y="1857984"/>
              <a:ext cx="9856111" cy="40454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A01B6-BBD6-41BC-A1EC-9879B2E20055}"/>
                </a:ext>
              </a:extLst>
            </p:cNvPr>
            <p:cNvGrpSpPr/>
            <p:nvPr/>
          </p:nvGrpSpPr>
          <p:grpSpPr>
            <a:xfrm>
              <a:off x="133434" y="1921223"/>
              <a:ext cx="9565799" cy="3842804"/>
              <a:chOff x="1259496" y="1476593"/>
              <a:chExt cx="9779806" cy="3928777"/>
            </a:xfrm>
          </p:grpSpPr>
          <p:pic>
            <p:nvPicPr>
              <p:cNvPr id="3" name="Content Placeholder 3">
                <a:extLst>
                  <a:ext uri="{FF2B5EF4-FFF2-40B4-BE49-F238E27FC236}">
                    <a16:creationId xmlns:a16="http://schemas.microsoft.com/office/drawing/2014/main" id="{62E42D47-64E3-4FFA-866B-72C93E112E7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9" r="23083"/>
              <a:stretch/>
            </p:blipFill>
            <p:spPr bwMode="auto">
              <a:xfrm>
                <a:off x="1683791" y="1554480"/>
                <a:ext cx="7012640" cy="3850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B4DC7B-772F-4D31-8316-6A6DD3FC47EF}"/>
                  </a:ext>
                </a:extLst>
              </p:cNvPr>
              <p:cNvSpPr txBox="1"/>
              <p:nvPr/>
            </p:nvSpPr>
            <p:spPr>
              <a:xfrm>
                <a:off x="8696430" y="1476593"/>
                <a:ext cx="2342872" cy="18812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a-IR" sz="1400" dirty="0">
                    <a:cs typeface="B Nazanin" panose="00000400000000000000" pitchFamily="2" charset="-78"/>
                  </a:rPr>
                  <a:t>سایر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استفاده مجدد از باتری‌ها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بازیابی پسماندها و باتری‌ها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استخراج عناصر نادر خاکی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استخراج مس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استخراج کبالت</a:t>
                </a:r>
              </a:p>
              <a:p>
                <a:r>
                  <a:rPr lang="fa-IR" sz="1400" dirty="0">
                    <a:cs typeface="B Nazanin" panose="00000400000000000000" pitchFamily="2" charset="-78"/>
                  </a:rPr>
                  <a:t>استخراج و خالص‌سازی لیتیوم</a:t>
                </a:r>
              </a:p>
            </p:txBody>
          </p:sp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81EDE12-C99B-4F0A-BCBE-EFB691DA51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4592" y="3371017"/>
                <a:ext cx="2667308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میلیارد</a:t>
                </a: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 دلار آمریکا 2022)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B7A5C-3FD5-4FC9-A0ED-5D87F2A78054}"/>
              </a:ext>
            </a:extLst>
          </p:cNvPr>
          <p:cNvSpPr txBox="1"/>
          <p:nvPr/>
        </p:nvSpPr>
        <p:spPr>
          <a:xfrm>
            <a:off x="1748952" y="4999030"/>
            <a:ext cx="8694096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3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سرمایه‌گذاری استارت‌آپ‌های مرتبط با مواد معدنی حیاتی در 2022 : حدود 160% که 4% از سهم هزینه‌های سرمایه‌گذاری خطرپذیر انرژی‌های پاک</a:t>
            </a:r>
          </a:p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حدود 250 میلیون دلار از 1/6 میلیارد دلار : مربوط به سرمایه‌گذاری خطرپذیر اولیه (قبل از تیم‌سازی و تولید محصول اولیه یعنی مرحله‌ی بذر)</a:t>
            </a:r>
          </a:p>
          <a:p>
            <a:pPr algn="ct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حدود 1/4 میلیارد دلار برای مرحله‌ی بذر (</a:t>
            </a:r>
            <a:r>
              <a:rPr lang="en-US" sz="1200" dirty="0">
                <a:cs typeface="B Nazanin" panose="00000400000000000000" pitchFamily="2" charset="-78"/>
              </a:rPr>
              <a:t>Early Stage</a:t>
            </a:r>
            <a:r>
              <a:rPr lang="fa-IR" sz="1400" dirty="0">
                <a:cs typeface="B Nazanin" panose="00000400000000000000" pitchFamily="2" charset="-78"/>
              </a:rPr>
              <a:t>) و حدود 250 میلیارد دلار برای مرحله‌ی رشد (</a:t>
            </a:r>
            <a:r>
              <a:rPr lang="en-US" sz="1200" dirty="0">
                <a:cs typeface="B Nazanin" panose="00000400000000000000" pitchFamily="2" charset="-78"/>
              </a:rPr>
              <a:t>Growth Stage</a:t>
            </a:r>
            <a:r>
              <a:rPr lang="fa-IR" sz="1400" dirty="0">
                <a:cs typeface="B Nazanin" panose="00000400000000000000" pitchFamily="2" charset="-78"/>
              </a:rPr>
              <a:t>)</a:t>
            </a:r>
          </a:p>
          <a:p>
            <a:pPr algn="ct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حدود 45% کل تامین مالی استارت‌آپ‌ها در بازه‌ی 2022-2018 : متعلق به آمریکا عمدتا برای بازیابی باتری‌ها، استخراج لیتیوم، بازیابی کبالت و منیزیوم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9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46920036-BC01-4CFF-9453-03F13DBEB140}"/>
              </a:ext>
            </a:extLst>
          </p:cNvPr>
          <p:cNvSpPr txBox="1"/>
          <p:nvPr/>
        </p:nvSpPr>
        <p:spPr>
          <a:xfrm>
            <a:off x="3125011" y="353784"/>
            <a:ext cx="60943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رشد و توسعه در بخش باتری‌ها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</a:t>
            </a:r>
            <a:r>
              <a:rPr lang="ar-SA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قاضا برای باتری در بخش انرژی‌های پاک برحسب بخش</a:t>
            </a:r>
            <a:r>
              <a:rPr lang="fa-IR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مصرف</a:t>
            </a:r>
            <a:r>
              <a:rPr lang="ar-SA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و منطقه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F25452-B41A-40F4-A01E-269D6B70A79E}"/>
              </a:ext>
            </a:extLst>
          </p:cNvPr>
          <p:cNvGrpSpPr/>
          <p:nvPr/>
        </p:nvGrpSpPr>
        <p:grpSpPr>
          <a:xfrm>
            <a:off x="794026" y="1370307"/>
            <a:ext cx="4912846" cy="4370926"/>
            <a:chOff x="1206230" y="1155467"/>
            <a:chExt cx="4988165" cy="443793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0ADCF8-0102-43B4-90DE-F25A0BA8A236}"/>
                </a:ext>
              </a:extLst>
            </p:cNvPr>
            <p:cNvSpPr/>
            <p:nvPr/>
          </p:nvSpPr>
          <p:spPr>
            <a:xfrm>
              <a:off x="1206230" y="1155467"/>
              <a:ext cx="4988165" cy="44379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CD7ADA-392F-4604-9EED-E433AB428306}"/>
                </a:ext>
              </a:extLst>
            </p:cNvPr>
            <p:cNvGrpSpPr/>
            <p:nvPr/>
          </p:nvGrpSpPr>
          <p:grpSpPr>
            <a:xfrm>
              <a:off x="1328805" y="1338166"/>
              <a:ext cx="4805986" cy="4103977"/>
              <a:chOff x="1328805" y="1396534"/>
              <a:chExt cx="4805986" cy="4103977"/>
            </a:xfrm>
          </p:grpSpPr>
          <p:pic>
            <p:nvPicPr>
              <p:cNvPr id="43" name="Content Placeholder 3">
                <a:extLst>
                  <a:ext uri="{FF2B5EF4-FFF2-40B4-BE49-F238E27FC236}">
                    <a16:creationId xmlns:a16="http://schemas.microsoft.com/office/drawing/2014/main" id="{BD2AC5A1-336B-4DD5-8269-57CC0312C1E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9" r="47459"/>
              <a:stretch/>
            </p:blipFill>
            <p:spPr bwMode="auto">
              <a:xfrm>
                <a:off x="1616461" y="1396534"/>
                <a:ext cx="4518330" cy="38327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DF0E54FF-302C-414C-AE1D-E8EB8E039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89618" y="2767243"/>
                <a:ext cx="1566030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گیگاوات </a:t>
                </a: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ساعت</a:t>
                </a: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 در سال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2">
                <a:extLst>
                  <a:ext uri="{FF2B5EF4-FFF2-40B4-BE49-F238E27FC236}">
                    <a16:creationId xmlns:a16="http://schemas.microsoft.com/office/drawing/2014/main" id="{EE75947B-18CD-4D2B-BC83-A815C8C27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186" y="4919226"/>
                <a:ext cx="482138" cy="5812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وسایط نقلیه‌ی سبک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0256104A-E7A4-4DA7-9A45-202D670EEE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468" y="4944776"/>
                <a:ext cx="488469" cy="2576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8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اتوبوس</a:t>
                </a:r>
                <a:endParaRPr lang="en-US" sz="8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5B21DDFB-4CC6-4B2F-B242-DC74F9F2FB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4598" y="4944776"/>
                <a:ext cx="1149331" cy="2900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سایر وسایط نقلیه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2">
                <a:extLst>
                  <a:ext uri="{FF2B5EF4-FFF2-40B4-BE49-F238E27FC236}">
                    <a16:creationId xmlns:a16="http://schemas.microsoft.com/office/drawing/2014/main" id="{72EE2DC0-F34C-423F-91C0-C626C7F6A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5715" y="4939829"/>
                <a:ext cx="1124823" cy="2900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ذخیره‌سازی انرژی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B63E4F-2958-495E-A7DD-F795830D3DFB}"/>
              </a:ext>
            </a:extLst>
          </p:cNvPr>
          <p:cNvGrpSpPr/>
          <p:nvPr/>
        </p:nvGrpSpPr>
        <p:grpSpPr>
          <a:xfrm>
            <a:off x="6532578" y="1345981"/>
            <a:ext cx="5197587" cy="4402953"/>
            <a:chOff x="6065111" y="1154003"/>
            <a:chExt cx="5084863" cy="4307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A02D12-6255-4C2C-96FB-70AD0C898ED7}"/>
                </a:ext>
              </a:extLst>
            </p:cNvPr>
            <p:cNvSpPr/>
            <p:nvPr/>
          </p:nvSpPr>
          <p:spPr>
            <a:xfrm>
              <a:off x="6065111" y="1154003"/>
              <a:ext cx="5084863" cy="43074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E9A73D-F9BE-48DE-AD17-F4A313D6B445}"/>
                </a:ext>
              </a:extLst>
            </p:cNvPr>
            <p:cNvGrpSpPr/>
            <p:nvPr/>
          </p:nvGrpSpPr>
          <p:grpSpPr>
            <a:xfrm>
              <a:off x="6179028" y="1457249"/>
              <a:ext cx="4824982" cy="3832774"/>
              <a:chOff x="6056378" y="1396534"/>
              <a:chExt cx="4824982" cy="3832774"/>
            </a:xfrm>
          </p:grpSpPr>
          <p:pic>
            <p:nvPicPr>
              <p:cNvPr id="52" name="Content Placeholder 3">
                <a:extLst>
                  <a:ext uri="{FF2B5EF4-FFF2-40B4-BE49-F238E27FC236}">
                    <a16:creationId xmlns:a16="http://schemas.microsoft.com/office/drawing/2014/main" id="{1C9B5A91-FD5F-4C56-8D85-4C4D338D986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69"/>
              <a:stretch/>
            </p:blipFill>
            <p:spPr bwMode="auto">
              <a:xfrm>
                <a:off x="6457950" y="1396534"/>
                <a:ext cx="4024400" cy="38327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C848235E-FD3B-4902-84B8-E7873BAEE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468684" y="2631557"/>
                <a:ext cx="1463044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گیگاوات ساعت در سال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Text Box 2">
                <a:extLst>
                  <a:ext uri="{FF2B5EF4-FFF2-40B4-BE49-F238E27FC236}">
                    <a16:creationId xmlns:a16="http://schemas.microsoft.com/office/drawing/2014/main" id="{BEEA4D3D-C48A-489D-9C0C-8432C84EA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9027" y="4916717"/>
                <a:ext cx="465802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3E375268-45B6-4CFF-887F-8676FBC1F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5691" y="4925029"/>
                <a:ext cx="558723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اروپا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Text Box 2">
                <a:extLst>
                  <a:ext uri="{FF2B5EF4-FFF2-40B4-BE49-F238E27FC236}">
                    <a16:creationId xmlns:a16="http://schemas.microsoft.com/office/drawing/2014/main" id="{1BC1493A-7F84-40BF-A934-B8DE84321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6841" y="4919489"/>
                <a:ext cx="966046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Text Box 2">
                <a:extLst>
                  <a:ext uri="{FF2B5EF4-FFF2-40B4-BE49-F238E27FC236}">
                    <a16:creationId xmlns:a16="http://schemas.microsoft.com/office/drawing/2014/main" id="{7A751A08-08B3-4055-A2DB-CAB63AB90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5314" y="4925028"/>
                <a:ext cx="966046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کشورها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4EDAC04-2D2D-4242-80CD-07F936A0E222}"/>
              </a:ext>
            </a:extLst>
          </p:cNvPr>
          <p:cNvSpPr txBox="1"/>
          <p:nvPr/>
        </p:nvSpPr>
        <p:spPr>
          <a:xfrm>
            <a:off x="2629642" y="5892259"/>
            <a:ext cx="7123562" cy="61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ar-SA" sz="1400" b="1" dirty="0">
                <a:cs typeface="B Nazanin" panose="00000400000000000000" pitchFamily="2" charset="-78"/>
              </a:rPr>
              <a:t>تقاضای جهانی باتری برای کاربری‌های انرژی پاک، در 2022 عمدتا به دلیل افزایش هزینه‌های حمل و نقل به میزان دو‌سوم افزایش یافت</a:t>
            </a:r>
            <a:r>
              <a:rPr lang="fa-IR" sz="1400" b="1" dirty="0">
                <a:cs typeface="B Nazanin" panose="00000400000000000000" pitchFamily="2" charset="-78"/>
              </a:rPr>
              <a:t>، لیکن </a:t>
            </a:r>
            <a:r>
              <a:rPr lang="ar-SA" sz="1400" b="1" dirty="0">
                <a:cs typeface="B Nazanin" panose="00000400000000000000" pitchFamily="2" charset="-78"/>
              </a:rPr>
              <a:t>میزان رشد هزینه‌های ذخیره‌سازی نیرو بسیار سریع‌تر بود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83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548CA-5B79-49B6-9B34-114A32FC1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182" y="339509"/>
            <a:ext cx="11573197" cy="724247"/>
          </a:xfrm>
        </p:spPr>
        <p:txBody>
          <a:bodyPr/>
          <a:lstStyle/>
          <a:p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رشد باتری‌ها در نواحی مختلف جهان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F0E000-0C54-4234-AA79-C7604E0BE113}"/>
              </a:ext>
            </a:extLst>
          </p:cNvPr>
          <p:cNvGrpSpPr/>
          <p:nvPr/>
        </p:nvGrpSpPr>
        <p:grpSpPr>
          <a:xfrm>
            <a:off x="1219312" y="1215957"/>
            <a:ext cx="9742113" cy="4651599"/>
            <a:chOff x="846306" y="1334352"/>
            <a:chExt cx="10162744" cy="48524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ED566E-471C-4DB9-8360-149A9FB411AF}"/>
                </a:ext>
              </a:extLst>
            </p:cNvPr>
            <p:cNvSpPr/>
            <p:nvPr/>
          </p:nvSpPr>
          <p:spPr>
            <a:xfrm>
              <a:off x="846306" y="1334352"/>
              <a:ext cx="10162744" cy="4852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D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EDCE06-3A90-4FAC-941C-8AB264D7C551}"/>
                </a:ext>
              </a:extLst>
            </p:cNvPr>
            <p:cNvGrpSpPr/>
            <p:nvPr/>
          </p:nvGrpSpPr>
          <p:grpSpPr>
            <a:xfrm>
              <a:off x="979215" y="1334352"/>
              <a:ext cx="10016316" cy="4581842"/>
              <a:chOff x="956484" y="1082700"/>
              <a:chExt cx="10198558" cy="4665206"/>
            </a:xfrm>
          </p:grpSpPr>
          <p:pic>
            <p:nvPicPr>
              <p:cNvPr id="3" name="Content Placeholder 3">
                <a:extLst>
                  <a:ext uri="{FF2B5EF4-FFF2-40B4-BE49-F238E27FC236}">
                    <a16:creationId xmlns:a16="http://schemas.microsoft.com/office/drawing/2014/main" id="{9EFD77E1-35E9-485E-8CCD-E2AFE29C568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2" t="6131"/>
              <a:stretch/>
            </p:blipFill>
            <p:spPr bwMode="auto">
              <a:xfrm>
                <a:off x="1163926" y="1978441"/>
                <a:ext cx="9783935" cy="3769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CDE5F1C-0905-487E-AD87-80BF5E9ABB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3926" y="1280173"/>
                <a:ext cx="4770122" cy="698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1">
                  <a:lnSpc>
                    <a:spcPct val="125000"/>
                  </a:lnSpc>
                </a:pPr>
                <a:r>
                  <a:rPr lang="ar-SA" sz="1400" b="1" dirty="0">
                    <a:cs typeface="B Nazanin" panose="00000400000000000000" pitchFamily="2" charset="-78"/>
                  </a:rPr>
                  <a:t>رشد باتری‌های دارای اندازه‌ی متوسط در نواحی</a:t>
                </a:r>
                <a:r>
                  <a:rPr lang="fa-IR" sz="1400" b="1" dirty="0">
                    <a:cs typeface="B Nazanin" panose="00000400000000000000" pitchFamily="2" charset="-78"/>
                  </a:rPr>
                  <a:t> مختلف جهان</a:t>
                </a:r>
              </a:p>
              <a:p>
                <a:pPr algn="ctr" rtl="1">
                  <a:lnSpc>
                    <a:spcPct val="125000"/>
                  </a:lnSpc>
                </a:pPr>
                <a:r>
                  <a:rPr lang="fa-IR" sz="1400" b="1" dirty="0">
                    <a:cs typeface="B Nazanin" panose="00000400000000000000" pitchFamily="2" charset="-78"/>
                  </a:rPr>
                  <a:t>اندازه‌ی متوسط باتری‌ها برای خودروهای برقی باتری‌دار (</a:t>
                </a:r>
                <a:r>
                  <a:rPr lang="en-US" sz="1200" dirty="0">
                    <a:cs typeface="B Nazanin" panose="00000400000000000000" pitchFamily="2" charset="-78"/>
                  </a:rPr>
                  <a:t>BEV</a:t>
                </a:r>
                <a:r>
                  <a:rPr lang="fa-IR" sz="1400" b="1" dirty="0">
                    <a:cs typeface="B Nazanin" panose="00000400000000000000" pitchFamily="2" charset="-78"/>
                  </a:rPr>
                  <a:t>)</a:t>
                </a:r>
                <a:endParaRPr lang="en-US" sz="14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ADA488B-C8AD-4124-9ED8-A0F4D21188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1203" y="1082700"/>
                <a:ext cx="4081365" cy="9333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1">
                  <a:lnSpc>
                    <a:spcPct val="125000"/>
                  </a:lnSpc>
                </a:pPr>
                <a:r>
                  <a:rPr lang="ar-SA" sz="1400" b="1" dirty="0">
                    <a:cs typeface="B Nazanin" panose="00000400000000000000" pitchFamily="2" charset="-78"/>
                  </a:rPr>
                  <a:t>میزان در دسترس‌بودن مدل خودرو </a:t>
                </a:r>
                <a:r>
                  <a:rPr lang="fa-IR" sz="1400" b="1" dirty="0">
                    <a:cs typeface="B Nazanin" panose="00000400000000000000" pitchFamily="2" charset="-78"/>
                  </a:rPr>
                  <a:t>در هر منطقه‌ی جهان</a:t>
                </a:r>
                <a:br>
                  <a:rPr lang="fa-IR" sz="1400" b="1" dirty="0">
                    <a:cs typeface="B Nazanin" panose="00000400000000000000" pitchFamily="2" charset="-78"/>
                  </a:rPr>
                </a:br>
                <a:r>
                  <a:rPr lang="fa-IR" sz="1400" b="1" dirty="0">
                    <a:cs typeface="B Nazanin" panose="00000400000000000000" pitchFamily="2" charset="-78"/>
                  </a:rPr>
                  <a:t>انواع خودروهای برقی باتری‌دار در سال 2022</a:t>
                </a:r>
                <a:endParaRPr lang="en-US" sz="14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A8908AE-8607-4DBC-A649-93EB5146A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466" y="1280173"/>
                <a:ext cx="1320576" cy="698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1">
                  <a:lnSpc>
                    <a:spcPct val="125000"/>
                  </a:lnSpc>
                </a:pPr>
                <a:r>
                  <a:rPr lang="fa-IR" sz="1400" b="1" dirty="0">
                    <a:cs typeface="B Nazanin" panose="00000400000000000000" pitchFamily="2" charset="-78"/>
                  </a:rPr>
                  <a:t>موتورهای احتراق داخلی</a:t>
                </a: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C2026184-DA77-4F46-835A-EB5A23162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1983" y="5194273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آمریکای شمالی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269799B7-7F65-4998-B5C6-5BB409C62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1982" y="5483772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اتحادیه‌ی اروپا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C397CE31-C04B-41B1-A71B-5B7DC0B1C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2862" y="5483771"/>
                <a:ext cx="668696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BDD5E498-2E66-416C-AAEC-EE23CE5F9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0731" y="5215176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کوچک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4EE74D2D-F5ED-4E93-ABD6-11BE6CC42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9393" y="5490872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بزرگ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C1E002B1-D138-4E1F-A5EE-68AB8C8F4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7628" y="5215176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متوسط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A2BD30C7-4444-451B-887C-AF3FA66A1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8297" y="5490872"/>
                <a:ext cx="1512189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شاسی‌بلند اسپرت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64B4E6D0-0C03-4B80-9A98-E66E3ECF6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3086" y="5194272"/>
                <a:ext cx="1184987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کراس‌اور (نیم‌شاسی)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6A882649-ACCE-4ABF-B11E-82D132F21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8422" y="4807411"/>
                <a:ext cx="668696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5B77F44B-8319-4DF5-BA7C-58B6A4E94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9726" y="4807410"/>
                <a:ext cx="668696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جهان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0CE5946C-8AD7-4DCD-A531-DAA7622F4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5624" y="4818064"/>
                <a:ext cx="681135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اروپا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3B2AF256-DFA7-4343-8FED-87AF99E5D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26759" y="4826072"/>
                <a:ext cx="681135" cy="3633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ED43E2CC-1E6E-40FA-B27E-E211B2DC1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0402" y="4798683"/>
                <a:ext cx="510443" cy="3633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جهان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A8CEDD21-2CF0-48ED-9E9F-E5A0198026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240677" y="3175601"/>
                <a:ext cx="2681977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کیلووات ساعت با ازای هر وسیله نقلیه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84D74B09-F6AA-4F86-AE98-C2CC76489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37" y="5199374"/>
                <a:ext cx="1727922" cy="2499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سازمان توسعه و همکاری اقتصادی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BCDAC5-8596-4634-8570-489315DCC783}"/>
              </a:ext>
            </a:extLst>
          </p:cNvPr>
          <p:cNvSpPr txBox="1"/>
          <p:nvPr/>
        </p:nvSpPr>
        <p:spPr>
          <a:xfrm>
            <a:off x="1621233" y="5980959"/>
            <a:ext cx="8577364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45000"/>
              </a:lnSpc>
            </a:pPr>
            <a:r>
              <a:rPr lang="fa-IR" sz="1400" dirty="0">
                <a:cs typeface="B Nazanin" panose="00000400000000000000" pitchFamily="2" charset="-78"/>
              </a:rPr>
              <a:t>تقاضای مشتریان برای داشتن خودروهای برقی بزرگتر بالاخص </a:t>
            </a:r>
            <a:r>
              <a:rPr lang="en-US" sz="1200" dirty="0">
                <a:cs typeface="B Nazanin" panose="00000400000000000000" pitchFamily="2" charset="-78"/>
              </a:rPr>
              <a:t>SUV</a:t>
            </a:r>
            <a:r>
              <a:rPr lang="fa-IR" sz="1400" dirty="0">
                <a:cs typeface="B Nazanin" panose="00000400000000000000" pitchFamily="2" charset="-78"/>
              </a:rPr>
              <a:t> چندین برابر شده </a:t>
            </a:r>
            <a:r>
              <a:rPr lang="ar-SA" sz="1400" dirty="0">
                <a:cs typeface="B Nazanin" panose="00000400000000000000" pitchFamily="2" charset="-78"/>
              </a:rPr>
              <a:t>که سبب افزایش اندازه‌ی متوسط باتری‌ها شده است.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3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3714F0-55BF-4A84-9B4D-AA7BB7D25506}"/>
              </a:ext>
            </a:extLst>
          </p:cNvPr>
          <p:cNvGrpSpPr/>
          <p:nvPr/>
        </p:nvGrpSpPr>
        <p:grpSpPr>
          <a:xfrm>
            <a:off x="919822" y="1432002"/>
            <a:ext cx="10527132" cy="4993978"/>
            <a:chOff x="919822" y="1432002"/>
            <a:chExt cx="10527132" cy="4993978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754F5EF-71E4-4349-B7E5-7D7521D1A63C}"/>
                </a:ext>
              </a:extLst>
            </p:cNvPr>
            <p:cNvGrpSpPr/>
            <p:nvPr/>
          </p:nvGrpSpPr>
          <p:grpSpPr>
            <a:xfrm>
              <a:off x="9102029" y="4718858"/>
              <a:ext cx="1096211" cy="1445026"/>
              <a:chOff x="5733204" y="4148522"/>
              <a:chExt cx="1306402" cy="172210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0498D15C-86EF-41E8-89B4-727E8FD5F756}"/>
                  </a:ext>
                </a:extLst>
              </p:cNvPr>
              <p:cNvGrpSpPr/>
              <p:nvPr/>
            </p:nvGrpSpPr>
            <p:grpSpPr>
              <a:xfrm>
                <a:off x="5733204" y="4148522"/>
                <a:ext cx="1306402" cy="1722100"/>
                <a:chOff x="2445111" y="599435"/>
                <a:chExt cx="5312311" cy="7002691"/>
              </a:xfrm>
              <a:solidFill>
                <a:schemeClr val="accent3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9F3DD7B3-9256-4449-A9D8-904C4F6B2CB2}"/>
                    </a:ext>
                  </a:extLst>
                </p:cNvPr>
                <p:cNvSpPr/>
                <p:nvPr/>
              </p:nvSpPr>
              <p:spPr>
                <a:xfrm>
                  <a:off x="2445111" y="599435"/>
                  <a:ext cx="3497902" cy="68381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34BD4AEA-A87C-4895-B55C-5B63AF4D01C1}"/>
                    </a:ext>
                  </a:extLst>
                </p:cNvPr>
                <p:cNvSpPr/>
                <p:nvPr/>
              </p:nvSpPr>
              <p:spPr>
                <a:xfrm>
                  <a:off x="2473235" y="4334670"/>
                  <a:ext cx="1615901" cy="31589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261E1E8-ED34-4F89-9F42-A501668B12C3}"/>
                    </a:ext>
                  </a:extLst>
                </p:cNvPr>
                <p:cNvSpPr/>
                <p:nvPr/>
              </p:nvSpPr>
              <p:spPr>
                <a:xfrm>
                  <a:off x="5693427" y="3567142"/>
                  <a:ext cx="2063995" cy="4034984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91644DD-967D-45F9-B4CE-52D674ABC316}"/>
                  </a:ext>
                </a:extLst>
              </p:cNvPr>
              <p:cNvGrpSpPr/>
              <p:nvPr/>
            </p:nvGrpSpPr>
            <p:grpSpPr>
              <a:xfrm>
                <a:off x="5960899" y="4970731"/>
                <a:ext cx="821311" cy="845919"/>
                <a:chOff x="954383" y="599435"/>
                <a:chExt cx="6803039" cy="7006874"/>
              </a:xfrm>
              <a:solidFill>
                <a:schemeClr val="accent3"/>
              </a:solidFill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926F830-9431-4A01-858B-6C7609BA8B14}"/>
                    </a:ext>
                  </a:extLst>
                </p:cNvPr>
                <p:cNvSpPr/>
                <p:nvPr/>
              </p:nvSpPr>
              <p:spPr>
                <a:xfrm>
                  <a:off x="2445111" y="599435"/>
                  <a:ext cx="3497902" cy="68381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5122FFA-E0CF-4E1E-8400-AA94350B909F}"/>
                    </a:ext>
                  </a:extLst>
                </p:cNvPr>
                <p:cNvSpPr/>
                <p:nvPr/>
              </p:nvSpPr>
              <p:spPr>
                <a:xfrm>
                  <a:off x="954383" y="4447323"/>
                  <a:ext cx="1615901" cy="3158986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8E02E29-2F2B-4D29-ACE5-D3DA1AF4301D}"/>
                    </a:ext>
                  </a:extLst>
                </p:cNvPr>
                <p:cNvSpPr/>
                <p:nvPr/>
              </p:nvSpPr>
              <p:spPr>
                <a:xfrm>
                  <a:off x="5693427" y="3567142"/>
                  <a:ext cx="2063995" cy="4034984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360A68B-217E-458B-828B-F7B8E08A7451}"/>
                </a:ext>
              </a:extLst>
            </p:cNvPr>
            <p:cNvSpPr/>
            <p:nvPr/>
          </p:nvSpPr>
          <p:spPr>
            <a:xfrm>
              <a:off x="8388704" y="4896394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804212-77B1-450E-B1C3-3A7C12783091}"/>
                </a:ext>
              </a:extLst>
            </p:cNvPr>
            <p:cNvSpPr/>
            <p:nvPr/>
          </p:nvSpPr>
          <p:spPr>
            <a:xfrm>
              <a:off x="7999446" y="5156343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B4BDCC1-2140-4DB6-8372-B7C743721AA2}"/>
                </a:ext>
              </a:extLst>
            </p:cNvPr>
            <p:cNvSpPr/>
            <p:nvPr/>
          </p:nvSpPr>
          <p:spPr>
            <a:xfrm>
              <a:off x="7241942" y="5109079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082EF12-1293-4E63-9EFE-BD288D5BE835}"/>
                </a:ext>
              </a:extLst>
            </p:cNvPr>
            <p:cNvSpPr/>
            <p:nvPr/>
          </p:nvSpPr>
          <p:spPr>
            <a:xfrm>
              <a:off x="7671896" y="5116957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4E8BEE7-68DF-4401-A0CD-37CFDEDDA8D2}"/>
                </a:ext>
              </a:extLst>
            </p:cNvPr>
            <p:cNvSpPr/>
            <p:nvPr/>
          </p:nvSpPr>
          <p:spPr>
            <a:xfrm>
              <a:off x="6880247" y="5014553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DD657B0-1740-4E7C-BA58-C47D09AC129B}"/>
                </a:ext>
              </a:extLst>
            </p:cNvPr>
            <p:cNvSpPr/>
            <p:nvPr/>
          </p:nvSpPr>
          <p:spPr>
            <a:xfrm>
              <a:off x="6616231" y="5621099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0458726-25BD-42B5-BE2B-33FAA6F4BC57}"/>
                </a:ext>
              </a:extLst>
            </p:cNvPr>
            <p:cNvSpPr/>
            <p:nvPr/>
          </p:nvSpPr>
          <p:spPr>
            <a:xfrm>
              <a:off x="8715737" y="5384782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5FB0D5-EF1F-4E0D-A13B-0CAC2CE0E4BF}"/>
                </a:ext>
              </a:extLst>
            </p:cNvPr>
            <p:cNvSpPr/>
            <p:nvPr/>
          </p:nvSpPr>
          <p:spPr>
            <a:xfrm>
              <a:off x="5469043" y="4935129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A98399F-D986-4831-8DC3-DA60B3B7336B}"/>
                </a:ext>
              </a:extLst>
            </p:cNvPr>
            <p:cNvSpPr/>
            <p:nvPr/>
          </p:nvSpPr>
          <p:spPr>
            <a:xfrm rot="16200000">
              <a:off x="975167" y="5805191"/>
              <a:ext cx="565444" cy="676134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8 w 565444"/>
                <a:gd name="connsiteY12" fmla="*/ 382985 h 676134"/>
                <a:gd name="connsiteX13" fmla="*/ 486828 w 565444"/>
                <a:gd name="connsiteY13" fmla="*/ 382986 h 676134"/>
                <a:gd name="connsiteX14" fmla="*/ 483130 w 565444"/>
                <a:gd name="connsiteY14" fmla="*/ 374057 h 676134"/>
                <a:gd name="connsiteX15" fmla="*/ 474201 w 565444"/>
                <a:gd name="connsiteY15" fmla="*/ 370359 h 676134"/>
                <a:gd name="connsiteX16" fmla="*/ 91242 w 565444"/>
                <a:gd name="connsiteY16" fmla="*/ 370358 h 676134"/>
                <a:gd name="connsiteX17" fmla="*/ 78615 w 565444"/>
                <a:gd name="connsiteY17" fmla="*/ 382985 h 676134"/>
                <a:gd name="connsiteX18" fmla="*/ 78614 w 565444"/>
                <a:gd name="connsiteY18" fmla="*/ 382985 h 676134"/>
                <a:gd name="connsiteX19" fmla="*/ 91241 w 565444"/>
                <a:gd name="connsiteY19" fmla="*/ 395612 h 676134"/>
                <a:gd name="connsiteX20" fmla="*/ 474201 w 565444"/>
                <a:gd name="connsiteY20" fmla="*/ 395612 h 676134"/>
                <a:gd name="connsiteX21" fmla="*/ 483130 w 565444"/>
                <a:gd name="connsiteY21" fmla="*/ 391914 h 676134"/>
                <a:gd name="connsiteX22" fmla="*/ 486828 w 565444"/>
                <a:gd name="connsiteY22" fmla="*/ 382986 h 676134"/>
                <a:gd name="connsiteX23" fmla="*/ 486828 w 565444"/>
                <a:gd name="connsiteY23" fmla="*/ 382986 h 676134"/>
                <a:gd name="connsiteX24" fmla="*/ 486828 w 565444"/>
                <a:gd name="connsiteY24" fmla="*/ 329551 h 676134"/>
                <a:gd name="connsiteX25" fmla="*/ 483130 w 565444"/>
                <a:gd name="connsiteY25" fmla="*/ 320622 h 676134"/>
                <a:gd name="connsiteX26" fmla="*/ 474201 w 565444"/>
                <a:gd name="connsiteY26" fmla="*/ 316924 h 676134"/>
                <a:gd name="connsiteX27" fmla="*/ 91242 w 565444"/>
                <a:gd name="connsiteY27" fmla="*/ 316923 h 676134"/>
                <a:gd name="connsiteX28" fmla="*/ 78615 w 565444"/>
                <a:gd name="connsiteY28" fmla="*/ 329550 h 676134"/>
                <a:gd name="connsiteX29" fmla="*/ 78614 w 565444"/>
                <a:gd name="connsiteY29" fmla="*/ 329550 h 676134"/>
                <a:gd name="connsiteX30" fmla="*/ 91241 w 565444"/>
                <a:gd name="connsiteY30" fmla="*/ 342177 h 676134"/>
                <a:gd name="connsiteX31" fmla="*/ 474201 w 565444"/>
                <a:gd name="connsiteY31" fmla="*/ 342177 h 676134"/>
                <a:gd name="connsiteX32" fmla="*/ 483130 w 565444"/>
                <a:gd name="connsiteY32" fmla="*/ 338479 h 676134"/>
                <a:gd name="connsiteX33" fmla="*/ 486828 w 565444"/>
                <a:gd name="connsiteY33" fmla="*/ 276116 h 676134"/>
                <a:gd name="connsiteX34" fmla="*/ 483130 w 565444"/>
                <a:gd name="connsiteY34" fmla="*/ 267187 h 676134"/>
                <a:gd name="connsiteX35" fmla="*/ 474201 w 565444"/>
                <a:gd name="connsiteY35" fmla="*/ 263489 h 676134"/>
                <a:gd name="connsiteX36" fmla="*/ 91242 w 565444"/>
                <a:gd name="connsiteY36" fmla="*/ 263488 h 676134"/>
                <a:gd name="connsiteX37" fmla="*/ 78615 w 565444"/>
                <a:gd name="connsiteY37" fmla="*/ 276115 h 676134"/>
                <a:gd name="connsiteX38" fmla="*/ 78614 w 565444"/>
                <a:gd name="connsiteY38" fmla="*/ 276115 h 676134"/>
                <a:gd name="connsiteX39" fmla="*/ 91241 w 565444"/>
                <a:gd name="connsiteY39" fmla="*/ 288742 h 676134"/>
                <a:gd name="connsiteX40" fmla="*/ 474201 w 565444"/>
                <a:gd name="connsiteY40" fmla="*/ 288742 h 676134"/>
                <a:gd name="connsiteX41" fmla="*/ 483130 w 565444"/>
                <a:gd name="connsiteY41" fmla="*/ 285044 h 676134"/>
                <a:gd name="connsiteX42" fmla="*/ 565444 w 565444"/>
                <a:gd name="connsiteY42" fmla="*/ 194687 h 676134"/>
                <a:gd name="connsiteX43" fmla="*/ 546230 w 565444"/>
                <a:gd name="connsiteY43" fmla="*/ 213901 h 676134"/>
                <a:gd name="connsiteX44" fmla="*/ 525276 w 565444"/>
                <a:gd name="connsiteY44" fmla="*/ 213901 h 676134"/>
                <a:gd name="connsiteX45" fmla="*/ 508899 w 565444"/>
                <a:gd name="connsiteY45" fmla="*/ 524387 h 676134"/>
                <a:gd name="connsiteX46" fmla="*/ 378243 w 565444"/>
                <a:gd name="connsiteY46" fmla="*/ 676134 h 676134"/>
                <a:gd name="connsiteX47" fmla="*/ 184455 w 565444"/>
                <a:gd name="connsiteY47" fmla="*/ 676134 h 676134"/>
                <a:gd name="connsiteX48" fmla="*/ 53798 w 565444"/>
                <a:gd name="connsiteY48" fmla="*/ 524387 h 676134"/>
                <a:gd name="connsiteX49" fmla="*/ 37421 w 565444"/>
                <a:gd name="connsiteY49" fmla="*/ 213901 h 676134"/>
                <a:gd name="connsiteX50" fmla="*/ 19214 w 565444"/>
                <a:gd name="connsiteY50" fmla="*/ 213901 h 676134"/>
                <a:gd name="connsiteX51" fmla="*/ 0 w 565444"/>
                <a:gd name="connsiteY51" fmla="*/ 194687 h 676134"/>
                <a:gd name="connsiteX52" fmla="*/ 19214 w 565444"/>
                <a:gd name="connsiteY52" fmla="*/ 175473 h 676134"/>
                <a:gd name="connsiteX53" fmla="*/ 546230 w 565444"/>
                <a:gd name="connsiteY53" fmla="*/ 175473 h 676134"/>
                <a:gd name="connsiteX54" fmla="*/ 565444 w 565444"/>
                <a:gd name="connsiteY54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8" y="382985"/>
                  </a:moveTo>
                  <a:lnTo>
                    <a:pt x="486828" y="382986"/>
                  </a:lnTo>
                  <a:lnTo>
                    <a:pt x="483130" y="374057"/>
                  </a:lnTo>
                  <a:cubicBezTo>
                    <a:pt x="480845" y="371772"/>
                    <a:pt x="477688" y="370359"/>
                    <a:pt x="474201" y="370359"/>
                  </a:cubicBezTo>
                  <a:lnTo>
                    <a:pt x="91242" y="370358"/>
                  </a:lnTo>
                  <a:cubicBezTo>
                    <a:pt x="84268" y="370358"/>
                    <a:pt x="78615" y="376011"/>
                    <a:pt x="78615" y="382985"/>
                  </a:cubicBezTo>
                  <a:lnTo>
                    <a:pt x="78614" y="382985"/>
                  </a:lnTo>
                  <a:cubicBezTo>
                    <a:pt x="78614" y="389959"/>
                    <a:pt x="84267" y="395612"/>
                    <a:pt x="91241" y="395612"/>
                  </a:cubicBezTo>
                  <a:lnTo>
                    <a:pt x="474201" y="395612"/>
                  </a:lnTo>
                  <a:cubicBezTo>
                    <a:pt x="477688" y="395612"/>
                    <a:pt x="480845" y="394199"/>
                    <a:pt x="483130" y="391914"/>
                  </a:cubicBezTo>
                  <a:lnTo>
                    <a:pt x="486828" y="382986"/>
                  </a:lnTo>
                  <a:lnTo>
                    <a:pt x="486828" y="382986"/>
                  </a:lnTo>
                  <a:close/>
                  <a:moveTo>
                    <a:pt x="486828" y="329551"/>
                  </a:moveTo>
                  <a:lnTo>
                    <a:pt x="483130" y="320622"/>
                  </a:lnTo>
                  <a:cubicBezTo>
                    <a:pt x="480845" y="318337"/>
                    <a:pt x="477688" y="316924"/>
                    <a:pt x="474201" y="316924"/>
                  </a:cubicBezTo>
                  <a:lnTo>
                    <a:pt x="91242" y="316923"/>
                  </a:lnTo>
                  <a:cubicBezTo>
                    <a:pt x="84268" y="316923"/>
                    <a:pt x="78615" y="322576"/>
                    <a:pt x="78615" y="329550"/>
                  </a:cubicBezTo>
                  <a:lnTo>
                    <a:pt x="78614" y="329550"/>
                  </a:lnTo>
                  <a:cubicBezTo>
                    <a:pt x="78614" y="336524"/>
                    <a:pt x="84267" y="342177"/>
                    <a:pt x="91241" y="342177"/>
                  </a:cubicBezTo>
                  <a:lnTo>
                    <a:pt x="474201" y="342177"/>
                  </a:lnTo>
                  <a:cubicBezTo>
                    <a:pt x="477688" y="342177"/>
                    <a:pt x="480845" y="340764"/>
                    <a:pt x="483130" y="338479"/>
                  </a:cubicBezTo>
                  <a:close/>
                  <a:moveTo>
                    <a:pt x="486828" y="276116"/>
                  </a:moveTo>
                  <a:lnTo>
                    <a:pt x="483130" y="267187"/>
                  </a:lnTo>
                  <a:cubicBezTo>
                    <a:pt x="480845" y="264902"/>
                    <a:pt x="477688" y="263489"/>
                    <a:pt x="474201" y="263489"/>
                  </a:cubicBezTo>
                  <a:lnTo>
                    <a:pt x="91242" y="263488"/>
                  </a:lnTo>
                  <a:cubicBezTo>
                    <a:pt x="84268" y="263488"/>
                    <a:pt x="78615" y="269141"/>
                    <a:pt x="78615" y="276115"/>
                  </a:cubicBezTo>
                  <a:lnTo>
                    <a:pt x="78614" y="276115"/>
                  </a:lnTo>
                  <a:cubicBezTo>
                    <a:pt x="78614" y="283089"/>
                    <a:pt x="84267" y="288742"/>
                    <a:pt x="91241" y="288742"/>
                  </a:cubicBezTo>
                  <a:lnTo>
                    <a:pt x="474201" y="288742"/>
                  </a:lnTo>
                  <a:cubicBezTo>
                    <a:pt x="477688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Arrow: Bent 101">
              <a:extLst>
                <a:ext uri="{FF2B5EF4-FFF2-40B4-BE49-F238E27FC236}">
                  <a16:creationId xmlns:a16="http://schemas.microsoft.com/office/drawing/2014/main" id="{8EBA192E-8507-4805-BD95-BD7B50896422}"/>
                </a:ext>
              </a:extLst>
            </p:cNvPr>
            <p:cNvSpPr/>
            <p:nvPr/>
          </p:nvSpPr>
          <p:spPr>
            <a:xfrm flipH="1" flipV="1">
              <a:off x="1504235" y="5623091"/>
              <a:ext cx="897469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75CB1FB-8C3B-45CC-BE0E-D38541FA1A8D}"/>
                </a:ext>
              </a:extLst>
            </p:cNvPr>
            <p:cNvGrpSpPr/>
            <p:nvPr/>
          </p:nvGrpSpPr>
          <p:grpSpPr>
            <a:xfrm>
              <a:off x="3912092" y="5616841"/>
              <a:ext cx="1511367" cy="490966"/>
              <a:chOff x="2751274" y="4321303"/>
              <a:chExt cx="1511367" cy="490966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CAEE828-5ECA-4FF6-BD0F-5B1F50A8D329}"/>
                  </a:ext>
                </a:extLst>
              </p:cNvPr>
              <p:cNvSpPr/>
              <p:nvPr/>
            </p:nvSpPr>
            <p:spPr>
              <a:xfrm>
                <a:off x="2751274" y="4567310"/>
                <a:ext cx="295404" cy="244959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014D889-75E6-4C27-A7DD-5C75480E7AA7}"/>
                  </a:ext>
                </a:extLst>
              </p:cNvPr>
              <p:cNvSpPr/>
              <p:nvPr/>
            </p:nvSpPr>
            <p:spPr>
              <a:xfrm>
                <a:off x="3027027" y="4321303"/>
                <a:ext cx="592071" cy="490966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E88121F-1694-4C80-A9D6-3EF4AEFC8600}"/>
                  </a:ext>
                </a:extLst>
              </p:cNvPr>
              <p:cNvSpPr/>
              <p:nvPr/>
            </p:nvSpPr>
            <p:spPr>
              <a:xfrm>
                <a:off x="3610202" y="4506062"/>
                <a:ext cx="369265" cy="306207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0315155-7170-414F-B014-9DE75187B30D}"/>
                  </a:ext>
                </a:extLst>
              </p:cNvPr>
              <p:cNvSpPr/>
              <p:nvPr/>
            </p:nvSpPr>
            <p:spPr>
              <a:xfrm>
                <a:off x="3967237" y="4567310"/>
                <a:ext cx="295404" cy="244959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E67E13-E58F-4FB0-B485-321111952A2F}"/>
                </a:ext>
              </a:extLst>
            </p:cNvPr>
            <p:cNvGrpSpPr/>
            <p:nvPr/>
          </p:nvGrpSpPr>
          <p:grpSpPr>
            <a:xfrm>
              <a:off x="9410500" y="2710940"/>
              <a:ext cx="2036454" cy="2914798"/>
              <a:chOff x="9392570" y="2693010"/>
              <a:chExt cx="2036454" cy="2914798"/>
            </a:xfrm>
            <a:solidFill>
              <a:schemeClr val="accent1"/>
            </a:solidFill>
          </p:grpSpPr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93C89472-3994-4F29-BCEA-F5B3750388F7}"/>
                  </a:ext>
                </a:extLst>
              </p:cNvPr>
              <p:cNvSpPr/>
              <p:nvPr/>
            </p:nvSpPr>
            <p:spPr>
              <a:xfrm flipH="1">
                <a:off x="10130361" y="5170309"/>
                <a:ext cx="560872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562FA17F-34DD-4833-B88E-B25D0AD94387}"/>
                  </a:ext>
                </a:extLst>
              </p:cNvPr>
              <p:cNvSpPr/>
              <p:nvPr/>
            </p:nvSpPr>
            <p:spPr>
              <a:xfrm flipH="1">
                <a:off x="10190455" y="5447560"/>
                <a:ext cx="440684" cy="16024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5FDE4BF7-69D8-4347-8B6F-1F7909A29DFA}"/>
                  </a:ext>
                </a:extLst>
              </p:cNvPr>
              <p:cNvSpPr/>
              <p:nvPr/>
            </p:nvSpPr>
            <p:spPr>
              <a:xfrm flipH="1">
                <a:off x="10150393" y="5308935"/>
                <a:ext cx="520809" cy="10016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394F196D-2D6E-4120-AE3F-684AF1FF3436}"/>
                  </a:ext>
                </a:extLst>
              </p:cNvPr>
              <p:cNvSpPr/>
              <p:nvPr/>
            </p:nvSpPr>
            <p:spPr>
              <a:xfrm flipH="1">
                <a:off x="10110330" y="5031684"/>
                <a:ext cx="600935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C7A0C76-30F6-4D40-A08F-49E0C4075BE9}"/>
                  </a:ext>
                </a:extLst>
              </p:cNvPr>
              <p:cNvSpPr/>
              <p:nvPr/>
            </p:nvSpPr>
            <p:spPr>
              <a:xfrm flipH="1">
                <a:off x="9392570" y="2693010"/>
                <a:ext cx="2036454" cy="2246601"/>
              </a:xfrm>
              <a:custGeom>
                <a:avLst/>
                <a:gdLst>
                  <a:gd name="connsiteX0" fmla="*/ 696638 w 2036454"/>
                  <a:gd name="connsiteY0" fmla="*/ 2081097 h 2246601"/>
                  <a:gd name="connsiteX1" fmla="*/ 717664 w 2036454"/>
                  <a:gd name="connsiteY1" fmla="*/ 2094765 h 2246601"/>
                  <a:gd name="connsiteX2" fmla="*/ 709915 w 2036454"/>
                  <a:gd name="connsiteY2" fmla="*/ 2093208 h 2246601"/>
                  <a:gd name="connsiteX3" fmla="*/ 1016176 w 2036454"/>
                  <a:gd name="connsiteY3" fmla="*/ 69112 h 2246601"/>
                  <a:gd name="connsiteX4" fmla="*/ 1972239 w 2036454"/>
                  <a:gd name="connsiteY4" fmla="*/ 1025175 h 2246601"/>
                  <a:gd name="connsiteX5" fmla="*/ 1016176 w 2036454"/>
                  <a:gd name="connsiteY5" fmla="*/ 1981238 h 2246601"/>
                  <a:gd name="connsiteX6" fmla="*/ 60113 w 2036454"/>
                  <a:gd name="connsiteY6" fmla="*/ 1025175 h 2246601"/>
                  <a:gd name="connsiteX7" fmla="*/ 1016176 w 2036454"/>
                  <a:gd name="connsiteY7" fmla="*/ 69112 h 2246601"/>
                  <a:gd name="connsiteX8" fmla="*/ 1020136 w 2036454"/>
                  <a:gd name="connsiteY8" fmla="*/ 0 h 2246601"/>
                  <a:gd name="connsiteX9" fmla="*/ 1018229 w 2036454"/>
                  <a:gd name="connsiteY9" fmla="*/ 147 h 2246601"/>
                  <a:gd name="connsiteX10" fmla="*/ 1016319 w 2036454"/>
                  <a:gd name="connsiteY10" fmla="*/ 0 h 2246601"/>
                  <a:gd name="connsiteX11" fmla="*/ 0 w 2036454"/>
                  <a:gd name="connsiteY11" fmla="*/ 1016319 h 2246601"/>
                  <a:gd name="connsiteX12" fmla="*/ 484581 w 2036454"/>
                  <a:gd name="connsiteY12" fmla="*/ 1942131 h 2246601"/>
                  <a:gd name="connsiteX13" fmla="*/ 533756 w 2036454"/>
                  <a:gd name="connsiteY13" fmla="*/ 2149329 h 2246601"/>
                  <a:gd name="connsiteX14" fmla="*/ 663812 w 2036454"/>
                  <a:gd name="connsiteY14" fmla="*/ 2246601 h 2246601"/>
                  <a:gd name="connsiteX15" fmla="*/ 1018229 w 2036454"/>
                  <a:gd name="connsiteY15" fmla="*/ 2245332 h 2246601"/>
                  <a:gd name="connsiteX16" fmla="*/ 1372641 w 2036454"/>
                  <a:gd name="connsiteY16" fmla="*/ 2246601 h 2246601"/>
                  <a:gd name="connsiteX17" fmla="*/ 1502697 w 2036454"/>
                  <a:gd name="connsiteY17" fmla="*/ 2149329 h 2246601"/>
                  <a:gd name="connsiteX18" fmla="*/ 1551873 w 2036454"/>
                  <a:gd name="connsiteY18" fmla="*/ 1942131 h 2246601"/>
                  <a:gd name="connsiteX19" fmla="*/ 2036454 w 2036454"/>
                  <a:gd name="connsiteY19" fmla="*/ 1016319 h 2246601"/>
                  <a:gd name="connsiteX20" fmla="*/ 1020136 w 2036454"/>
                  <a:gd name="connsiteY20" fmla="*/ 0 h 22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36454" h="2246601">
                    <a:moveTo>
                      <a:pt x="696638" y="2081097"/>
                    </a:moveTo>
                    <a:lnTo>
                      <a:pt x="717664" y="2094765"/>
                    </a:lnTo>
                    <a:lnTo>
                      <a:pt x="709915" y="2093208"/>
                    </a:lnTo>
                    <a:close/>
                    <a:moveTo>
                      <a:pt x="1016176" y="69112"/>
                    </a:moveTo>
                    <a:cubicBezTo>
                      <a:pt x="1544195" y="69112"/>
                      <a:pt x="1972239" y="497156"/>
                      <a:pt x="1972239" y="1025175"/>
                    </a:cubicBezTo>
                    <a:cubicBezTo>
                      <a:pt x="1972239" y="1553194"/>
                      <a:pt x="1544195" y="1981238"/>
                      <a:pt x="1016176" y="1981238"/>
                    </a:cubicBezTo>
                    <a:cubicBezTo>
                      <a:pt x="488157" y="1981238"/>
                      <a:pt x="60113" y="1553194"/>
                      <a:pt x="60113" y="1025175"/>
                    </a:cubicBezTo>
                    <a:cubicBezTo>
                      <a:pt x="60113" y="497156"/>
                      <a:pt x="488157" y="69112"/>
                      <a:pt x="1016176" y="69112"/>
                    </a:cubicBezTo>
                    <a:close/>
                    <a:moveTo>
                      <a:pt x="1020136" y="0"/>
                    </a:moveTo>
                    <a:lnTo>
                      <a:pt x="1018229" y="147"/>
                    </a:lnTo>
                    <a:lnTo>
                      <a:pt x="1016319" y="0"/>
                    </a:lnTo>
                    <a:cubicBezTo>
                      <a:pt x="455022" y="0"/>
                      <a:pt x="0" y="455021"/>
                      <a:pt x="0" y="1016319"/>
                    </a:cubicBezTo>
                    <a:cubicBezTo>
                      <a:pt x="0" y="1396151"/>
                      <a:pt x="271200" y="1771022"/>
                      <a:pt x="484581" y="1942131"/>
                    </a:cubicBezTo>
                    <a:cubicBezTo>
                      <a:pt x="548151" y="2015370"/>
                      <a:pt x="520096" y="2053853"/>
                      <a:pt x="533756" y="2149329"/>
                    </a:cubicBezTo>
                    <a:cubicBezTo>
                      <a:pt x="569271" y="2223033"/>
                      <a:pt x="601038" y="2246601"/>
                      <a:pt x="663812" y="2246601"/>
                    </a:cubicBezTo>
                    <a:lnTo>
                      <a:pt x="1018229" y="2245332"/>
                    </a:lnTo>
                    <a:lnTo>
                      <a:pt x="1372641" y="2246601"/>
                    </a:lnTo>
                    <a:cubicBezTo>
                      <a:pt x="1435417" y="2246601"/>
                      <a:pt x="1467183" y="2223033"/>
                      <a:pt x="1502697" y="2149329"/>
                    </a:cubicBezTo>
                    <a:cubicBezTo>
                      <a:pt x="1516357" y="2053853"/>
                      <a:pt x="1488303" y="2015370"/>
                      <a:pt x="1551873" y="1942131"/>
                    </a:cubicBezTo>
                    <a:cubicBezTo>
                      <a:pt x="1765253" y="1771022"/>
                      <a:pt x="2036454" y="1396151"/>
                      <a:pt x="2036454" y="1016319"/>
                    </a:cubicBezTo>
                    <a:cubicBezTo>
                      <a:pt x="2036454" y="455021"/>
                      <a:pt x="1581432" y="0"/>
                      <a:pt x="10201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E1607B5-64B5-47A5-8D74-932DFF0AB39F}"/>
                </a:ext>
              </a:extLst>
            </p:cNvPr>
            <p:cNvSpPr/>
            <p:nvPr/>
          </p:nvSpPr>
          <p:spPr>
            <a:xfrm flipH="1">
              <a:off x="9516898" y="2907256"/>
              <a:ext cx="1787797" cy="1972285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20136 w 2036454"/>
                <a:gd name="connsiteY3" fmla="*/ 0 h 2246601"/>
                <a:gd name="connsiteX4" fmla="*/ 1018229 w 2036454"/>
                <a:gd name="connsiteY4" fmla="*/ 147 h 2246601"/>
                <a:gd name="connsiteX5" fmla="*/ 1016319 w 2036454"/>
                <a:gd name="connsiteY5" fmla="*/ 0 h 2246601"/>
                <a:gd name="connsiteX6" fmla="*/ 0 w 2036454"/>
                <a:gd name="connsiteY6" fmla="*/ 1016319 h 2246601"/>
                <a:gd name="connsiteX7" fmla="*/ 484581 w 2036454"/>
                <a:gd name="connsiteY7" fmla="*/ 1942131 h 2246601"/>
                <a:gd name="connsiteX8" fmla="*/ 533756 w 2036454"/>
                <a:gd name="connsiteY8" fmla="*/ 2149329 h 2246601"/>
                <a:gd name="connsiteX9" fmla="*/ 663812 w 2036454"/>
                <a:gd name="connsiteY9" fmla="*/ 2246601 h 2246601"/>
                <a:gd name="connsiteX10" fmla="*/ 1018229 w 2036454"/>
                <a:gd name="connsiteY10" fmla="*/ 2245332 h 2246601"/>
                <a:gd name="connsiteX11" fmla="*/ 1372641 w 2036454"/>
                <a:gd name="connsiteY11" fmla="*/ 2246601 h 2246601"/>
                <a:gd name="connsiteX12" fmla="*/ 1502697 w 2036454"/>
                <a:gd name="connsiteY12" fmla="*/ 2149329 h 2246601"/>
                <a:gd name="connsiteX13" fmla="*/ 1551873 w 2036454"/>
                <a:gd name="connsiteY13" fmla="*/ 1942131 h 2246601"/>
                <a:gd name="connsiteX14" fmla="*/ 2036454 w 2036454"/>
                <a:gd name="connsiteY14" fmla="*/ 1016319 h 2246601"/>
                <a:gd name="connsiteX15" fmla="*/ 1020136 w 2036454"/>
                <a:gd name="connsiteY15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2A7E71-5738-44B8-8C95-AE69F852EEE2}"/>
                </a:ext>
              </a:extLst>
            </p:cNvPr>
            <p:cNvGrpSpPr/>
            <p:nvPr/>
          </p:nvGrpSpPr>
          <p:grpSpPr>
            <a:xfrm>
              <a:off x="9516898" y="2814396"/>
              <a:ext cx="1832724" cy="1832724"/>
              <a:chOff x="4547049" y="1897856"/>
              <a:chExt cx="3071634" cy="3071634"/>
            </a:xfrm>
            <a:effectLst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8F22443-BC2E-481F-848C-C91988FF254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5F2A40E-4190-437D-AC60-CD4CDF3B31A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DFE7297-5D2E-4A1E-AF36-A4B43D60EE20}"/>
                </a:ext>
              </a:extLst>
            </p:cNvPr>
            <p:cNvGrpSpPr/>
            <p:nvPr/>
          </p:nvGrpSpPr>
          <p:grpSpPr>
            <a:xfrm>
              <a:off x="1622668" y="4943210"/>
              <a:ext cx="2295222" cy="1166481"/>
              <a:chOff x="1786971" y="4942919"/>
              <a:chExt cx="2041538" cy="1037553"/>
            </a:xfrm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542EA2AA-46CA-4542-867B-4B1CB448291F}"/>
                  </a:ext>
                </a:extLst>
              </p:cNvPr>
              <p:cNvSpPr/>
              <p:nvPr/>
            </p:nvSpPr>
            <p:spPr>
              <a:xfrm>
                <a:off x="1886713" y="4942919"/>
                <a:ext cx="1842053" cy="62168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rapezoid 170">
                <a:extLst>
                  <a:ext uri="{FF2B5EF4-FFF2-40B4-BE49-F238E27FC236}">
                    <a16:creationId xmlns:a16="http://schemas.microsoft.com/office/drawing/2014/main" id="{D4CACEE3-B90F-4F91-BDC6-877A07B30437}"/>
                  </a:ext>
                </a:extLst>
              </p:cNvPr>
              <p:cNvSpPr/>
              <p:nvPr/>
            </p:nvSpPr>
            <p:spPr>
              <a:xfrm>
                <a:off x="1786971" y="5005087"/>
                <a:ext cx="2041538" cy="972483"/>
              </a:xfrm>
              <a:prstGeom prst="trapezoid">
                <a:avLst>
                  <a:gd name="adj" fmla="val 1541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7A91969B-169B-4C9F-A000-5E82C767548C}"/>
                  </a:ext>
                </a:extLst>
              </p:cNvPr>
              <p:cNvSpPr/>
              <p:nvPr/>
            </p:nvSpPr>
            <p:spPr>
              <a:xfrm>
                <a:off x="1950379" y="5043805"/>
                <a:ext cx="1714722" cy="18775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05ABD50-FAA4-4DC3-8D60-F356E81A32AF}"/>
                  </a:ext>
                </a:extLst>
              </p:cNvPr>
              <p:cNvGrpSpPr/>
              <p:nvPr/>
            </p:nvGrpSpPr>
            <p:grpSpPr>
              <a:xfrm>
                <a:off x="2260924" y="5043805"/>
                <a:ext cx="1107473" cy="187751"/>
                <a:chOff x="7962899" y="2433000"/>
                <a:chExt cx="2294160" cy="371747"/>
              </a:xfrm>
            </p:grpSpPr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86FD9438-9622-4C4E-BFA8-0C05525FCFD4}"/>
                    </a:ext>
                  </a:extLst>
                </p:cNvPr>
                <p:cNvGrpSpPr/>
                <p:nvPr/>
              </p:nvGrpSpPr>
              <p:grpSpPr>
                <a:xfrm>
                  <a:off x="7962899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3F8AB41D-920E-42F9-ADC4-C5E4FA92A810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6373E23-F5CD-4F0F-AA5B-23DBCE336F76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Trapezoid 237">
                    <a:extLst>
                      <a:ext uri="{FF2B5EF4-FFF2-40B4-BE49-F238E27FC236}">
                        <a16:creationId xmlns:a16="http://schemas.microsoft.com/office/drawing/2014/main" id="{F598B5F6-B0BA-4533-A3E1-814F76F6C2EA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74687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B9895C98-0D69-4F95-ABCE-8B972769064A}"/>
                    </a:ext>
                  </a:extLst>
                </p:cNvPr>
                <p:cNvGrpSpPr/>
                <p:nvPr/>
              </p:nvGrpSpPr>
              <p:grpSpPr>
                <a:xfrm>
                  <a:off x="8933083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96EBE5C6-DE8F-44F9-9B6B-8B5ECBD2BD9B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3D184445-6645-4A77-A9FB-EB687E422469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5A94EBDF-19DB-4165-92F2-1E0F0718FC4C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67722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AD918A8-175F-40E7-869A-7618A3014E59}"/>
                    </a:ext>
                  </a:extLst>
                </p:cNvPr>
                <p:cNvGrpSpPr/>
                <p:nvPr/>
              </p:nvGrpSpPr>
              <p:grpSpPr>
                <a:xfrm>
                  <a:off x="9912792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93BFED72-A954-4796-9EA9-FD6A91263F48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6DB22848-DE6A-434F-96FF-E95C3CD906E1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Trapezoid 231">
                    <a:extLst>
                      <a:ext uri="{FF2B5EF4-FFF2-40B4-BE49-F238E27FC236}">
                        <a16:creationId xmlns:a16="http://schemas.microsoft.com/office/drawing/2014/main" id="{B5E54CE8-3008-4CB1-824B-F057EC1055BB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71204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D71F561F-BB5E-4E08-A62B-93F204E90C6F}"/>
                  </a:ext>
                </a:extLst>
              </p:cNvPr>
              <p:cNvSpPr/>
              <p:nvPr/>
            </p:nvSpPr>
            <p:spPr>
              <a:xfrm>
                <a:off x="1842501" y="5231555"/>
                <a:ext cx="527872" cy="746014"/>
              </a:xfrm>
              <a:prstGeom prst="trapezoid">
                <a:avLst>
                  <a:gd name="adj" fmla="val 213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926B953F-E07E-4B44-A2F2-83C58280DC83}"/>
                  </a:ext>
                </a:extLst>
              </p:cNvPr>
              <p:cNvSpPr/>
              <p:nvPr/>
            </p:nvSpPr>
            <p:spPr>
              <a:xfrm>
                <a:off x="2313764" y="5231555"/>
                <a:ext cx="527872" cy="746014"/>
              </a:xfrm>
              <a:prstGeom prst="trapezoid">
                <a:avLst>
                  <a:gd name="adj" fmla="val 213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D73A1ECF-C322-4F51-8A8A-056B6ECA0135}"/>
                  </a:ext>
                </a:extLst>
              </p:cNvPr>
              <p:cNvSpPr/>
              <p:nvPr/>
            </p:nvSpPr>
            <p:spPr>
              <a:xfrm>
                <a:off x="2785027" y="5231555"/>
                <a:ext cx="527872" cy="746014"/>
              </a:xfrm>
              <a:prstGeom prst="trapezoid">
                <a:avLst>
                  <a:gd name="adj" fmla="val 213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EEDD94C3-C6F2-430C-83ED-9003CA2F314C}"/>
                  </a:ext>
                </a:extLst>
              </p:cNvPr>
              <p:cNvSpPr/>
              <p:nvPr/>
            </p:nvSpPr>
            <p:spPr>
              <a:xfrm>
                <a:off x="3256290" y="5231555"/>
                <a:ext cx="527872" cy="746014"/>
              </a:xfrm>
              <a:prstGeom prst="trapezoid">
                <a:avLst>
                  <a:gd name="adj" fmla="val 213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10263849-62BA-451C-B197-C458827AF1E9}"/>
                  </a:ext>
                </a:extLst>
              </p:cNvPr>
              <p:cNvGrpSpPr/>
              <p:nvPr/>
            </p:nvGrpSpPr>
            <p:grpSpPr>
              <a:xfrm>
                <a:off x="1962670" y="5271362"/>
                <a:ext cx="302363" cy="682663"/>
                <a:chOff x="7384246" y="2899703"/>
                <a:chExt cx="626352" cy="135167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1C3CCF86-B933-4353-9B3A-1DB36D4305ED}"/>
                    </a:ext>
                  </a:extLst>
                </p:cNvPr>
                <p:cNvSpPr/>
                <p:nvPr/>
              </p:nvSpPr>
              <p:spPr>
                <a:xfrm>
                  <a:off x="7400629" y="2939722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87141F13-5FAA-4FB3-BD57-65B1DCFB0C93}"/>
                    </a:ext>
                  </a:extLst>
                </p:cNvPr>
                <p:cNvSpPr/>
                <p:nvPr/>
              </p:nvSpPr>
              <p:spPr>
                <a:xfrm>
                  <a:off x="747971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81DFD139-9103-43FD-996F-0C33D81607F8}"/>
                    </a:ext>
                  </a:extLst>
                </p:cNvPr>
                <p:cNvSpPr/>
                <p:nvPr/>
              </p:nvSpPr>
              <p:spPr>
                <a:xfrm>
                  <a:off x="7589172" y="3070274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29DD79B1-E490-4CE7-872E-5D99A26FB2E2}"/>
                    </a:ext>
                  </a:extLst>
                </p:cNvPr>
                <p:cNvSpPr/>
                <p:nvPr/>
              </p:nvSpPr>
              <p:spPr>
                <a:xfrm>
                  <a:off x="7771871" y="336042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C0564815-BC6C-4565-A05B-816A9361D561}"/>
                    </a:ext>
                  </a:extLst>
                </p:cNvPr>
                <p:cNvSpPr/>
                <p:nvPr/>
              </p:nvSpPr>
              <p:spPr>
                <a:xfrm>
                  <a:off x="790246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1E6B8734-96EA-42CE-9A25-027B730D03B3}"/>
                    </a:ext>
                  </a:extLst>
                </p:cNvPr>
                <p:cNvSpPr/>
                <p:nvPr/>
              </p:nvSpPr>
              <p:spPr>
                <a:xfrm>
                  <a:off x="7830766" y="37332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E07C30DC-29B8-49D1-815B-87EF8DAD90A6}"/>
                    </a:ext>
                  </a:extLst>
                </p:cNvPr>
                <p:cNvSpPr/>
                <p:nvPr/>
              </p:nvSpPr>
              <p:spPr>
                <a:xfrm>
                  <a:off x="7673413" y="357378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DFFAE26A-2273-41E9-B826-3C556F16755D}"/>
                    </a:ext>
                  </a:extLst>
                </p:cNvPr>
                <p:cNvSpPr/>
                <p:nvPr/>
              </p:nvSpPr>
              <p:spPr>
                <a:xfrm>
                  <a:off x="7548206" y="375666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F03B1CCC-644F-4515-AE4F-AEB9ED345D42}"/>
                    </a:ext>
                  </a:extLst>
                </p:cNvPr>
                <p:cNvSpPr/>
                <p:nvPr/>
              </p:nvSpPr>
              <p:spPr>
                <a:xfrm>
                  <a:off x="7384246" y="3865978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7BCF6C98-A966-462D-88A5-DAD346C3ADEB}"/>
                    </a:ext>
                  </a:extLst>
                </p:cNvPr>
                <p:cNvSpPr/>
                <p:nvPr/>
              </p:nvSpPr>
              <p:spPr>
                <a:xfrm>
                  <a:off x="7830765" y="2899703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: Rounded Corners 225">
                  <a:extLst>
                    <a:ext uri="{FF2B5EF4-FFF2-40B4-BE49-F238E27FC236}">
                      <a16:creationId xmlns:a16="http://schemas.microsoft.com/office/drawing/2014/main" id="{DDB596CA-184F-40A2-9566-DF961E600637}"/>
                    </a:ext>
                  </a:extLst>
                </p:cNvPr>
                <p:cNvSpPr/>
                <p:nvPr/>
              </p:nvSpPr>
              <p:spPr>
                <a:xfrm>
                  <a:off x="7983166" y="38856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A739D00F-806A-4BB7-8A2F-1DFE0310997B}"/>
                  </a:ext>
                </a:extLst>
              </p:cNvPr>
              <p:cNvGrpSpPr/>
              <p:nvPr/>
            </p:nvGrpSpPr>
            <p:grpSpPr>
              <a:xfrm>
                <a:off x="2430707" y="5271362"/>
                <a:ext cx="302363" cy="682663"/>
                <a:chOff x="7384246" y="2899703"/>
                <a:chExt cx="626352" cy="135167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1452CDC8-7256-4FF3-8FED-628116B53909}"/>
                    </a:ext>
                  </a:extLst>
                </p:cNvPr>
                <p:cNvSpPr/>
                <p:nvPr/>
              </p:nvSpPr>
              <p:spPr>
                <a:xfrm>
                  <a:off x="7400629" y="2939722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BC5E81AA-5663-4DA9-9089-741502B53958}"/>
                    </a:ext>
                  </a:extLst>
                </p:cNvPr>
                <p:cNvSpPr/>
                <p:nvPr/>
              </p:nvSpPr>
              <p:spPr>
                <a:xfrm>
                  <a:off x="747971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8DC76A4B-48E7-498C-B613-19DA314AA69A}"/>
                    </a:ext>
                  </a:extLst>
                </p:cNvPr>
                <p:cNvSpPr/>
                <p:nvPr/>
              </p:nvSpPr>
              <p:spPr>
                <a:xfrm>
                  <a:off x="7589172" y="3070274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C74E88BB-2AD8-434B-B25A-206207DF1CCD}"/>
                    </a:ext>
                  </a:extLst>
                </p:cNvPr>
                <p:cNvSpPr/>
                <p:nvPr/>
              </p:nvSpPr>
              <p:spPr>
                <a:xfrm>
                  <a:off x="7771871" y="336042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581F9D7B-C759-4535-A839-2ABC111149AB}"/>
                    </a:ext>
                  </a:extLst>
                </p:cNvPr>
                <p:cNvSpPr/>
                <p:nvPr/>
              </p:nvSpPr>
              <p:spPr>
                <a:xfrm>
                  <a:off x="790246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99965AFF-E5B1-498B-85E2-5B4EEC535799}"/>
                    </a:ext>
                  </a:extLst>
                </p:cNvPr>
                <p:cNvSpPr/>
                <p:nvPr/>
              </p:nvSpPr>
              <p:spPr>
                <a:xfrm>
                  <a:off x="7830766" y="37332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4708C725-A8B0-4EDB-8101-C8AEF888CA11}"/>
                    </a:ext>
                  </a:extLst>
                </p:cNvPr>
                <p:cNvSpPr/>
                <p:nvPr/>
              </p:nvSpPr>
              <p:spPr>
                <a:xfrm>
                  <a:off x="7673413" y="357378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014FCF2-64F3-4347-99CD-10D4874CB1C6}"/>
                    </a:ext>
                  </a:extLst>
                </p:cNvPr>
                <p:cNvSpPr/>
                <p:nvPr/>
              </p:nvSpPr>
              <p:spPr>
                <a:xfrm>
                  <a:off x="7548206" y="375666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427272FB-D869-4B2F-BE88-D85A2175569F}"/>
                    </a:ext>
                  </a:extLst>
                </p:cNvPr>
                <p:cNvSpPr/>
                <p:nvPr/>
              </p:nvSpPr>
              <p:spPr>
                <a:xfrm>
                  <a:off x="7384246" y="3865978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B17C44F-98D1-4AC8-8120-2C369056386F}"/>
                    </a:ext>
                  </a:extLst>
                </p:cNvPr>
                <p:cNvSpPr/>
                <p:nvPr/>
              </p:nvSpPr>
              <p:spPr>
                <a:xfrm>
                  <a:off x="7830765" y="2899703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10C4F26E-FC0C-4D71-A43D-DB65E27F3EC6}"/>
                    </a:ext>
                  </a:extLst>
                </p:cNvPr>
                <p:cNvSpPr/>
                <p:nvPr/>
              </p:nvSpPr>
              <p:spPr>
                <a:xfrm>
                  <a:off x="7983166" y="38856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795CDE37-3FBD-418F-9733-EB19520F4D28}"/>
                  </a:ext>
                </a:extLst>
              </p:cNvPr>
              <p:cNvGrpSpPr/>
              <p:nvPr/>
            </p:nvGrpSpPr>
            <p:grpSpPr>
              <a:xfrm>
                <a:off x="2898745" y="5271362"/>
                <a:ext cx="302363" cy="682663"/>
                <a:chOff x="7384246" y="2899703"/>
                <a:chExt cx="626352" cy="135167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B0B55251-2755-45E1-BF60-CED61EF0A96A}"/>
                    </a:ext>
                  </a:extLst>
                </p:cNvPr>
                <p:cNvSpPr/>
                <p:nvPr/>
              </p:nvSpPr>
              <p:spPr>
                <a:xfrm>
                  <a:off x="7400629" y="2939722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C4BD85E7-71FA-4639-ADC4-DEC534FBAE4E}"/>
                    </a:ext>
                  </a:extLst>
                </p:cNvPr>
                <p:cNvSpPr/>
                <p:nvPr/>
              </p:nvSpPr>
              <p:spPr>
                <a:xfrm>
                  <a:off x="747971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F734DBF5-03CF-4F1E-A840-2ED796BBEE13}"/>
                    </a:ext>
                  </a:extLst>
                </p:cNvPr>
                <p:cNvSpPr/>
                <p:nvPr/>
              </p:nvSpPr>
              <p:spPr>
                <a:xfrm>
                  <a:off x="7589172" y="3070274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19B77A2-DFA0-4E71-BCD0-881DF33D51A4}"/>
                    </a:ext>
                  </a:extLst>
                </p:cNvPr>
                <p:cNvSpPr/>
                <p:nvPr/>
              </p:nvSpPr>
              <p:spPr>
                <a:xfrm>
                  <a:off x="7771871" y="336042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0129183D-51EB-4B5B-A106-2120213FDF06}"/>
                    </a:ext>
                  </a:extLst>
                </p:cNvPr>
                <p:cNvSpPr/>
                <p:nvPr/>
              </p:nvSpPr>
              <p:spPr>
                <a:xfrm>
                  <a:off x="790246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1E4B72F1-462E-4E33-A05B-B2E233933E3B}"/>
                    </a:ext>
                  </a:extLst>
                </p:cNvPr>
                <p:cNvSpPr/>
                <p:nvPr/>
              </p:nvSpPr>
              <p:spPr>
                <a:xfrm>
                  <a:off x="7830766" y="37332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4E4D23D5-B4A7-4958-8C67-5AD58C8D8ED0}"/>
                    </a:ext>
                  </a:extLst>
                </p:cNvPr>
                <p:cNvSpPr/>
                <p:nvPr/>
              </p:nvSpPr>
              <p:spPr>
                <a:xfrm>
                  <a:off x="7673413" y="357378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347D933A-BDB5-4645-9BBC-CCC53170E1E6}"/>
                    </a:ext>
                  </a:extLst>
                </p:cNvPr>
                <p:cNvSpPr/>
                <p:nvPr/>
              </p:nvSpPr>
              <p:spPr>
                <a:xfrm>
                  <a:off x="7548206" y="375666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1E91E59F-A2A6-4689-8835-8529250C6087}"/>
                    </a:ext>
                  </a:extLst>
                </p:cNvPr>
                <p:cNvSpPr/>
                <p:nvPr/>
              </p:nvSpPr>
              <p:spPr>
                <a:xfrm>
                  <a:off x="7384246" y="3865978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9029F5D9-8869-4528-BA56-D6330F118906}"/>
                    </a:ext>
                  </a:extLst>
                </p:cNvPr>
                <p:cNvSpPr/>
                <p:nvPr/>
              </p:nvSpPr>
              <p:spPr>
                <a:xfrm>
                  <a:off x="7830765" y="2899703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E1D524B3-9CE4-4E06-BF06-EDFB751E86E3}"/>
                    </a:ext>
                  </a:extLst>
                </p:cNvPr>
                <p:cNvSpPr/>
                <p:nvPr/>
              </p:nvSpPr>
              <p:spPr>
                <a:xfrm>
                  <a:off x="7983166" y="38856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2D0751E-48A5-4D26-8896-4EB7C15FEE9B}"/>
                  </a:ext>
                </a:extLst>
              </p:cNvPr>
              <p:cNvGrpSpPr/>
              <p:nvPr/>
            </p:nvGrpSpPr>
            <p:grpSpPr>
              <a:xfrm>
                <a:off x="3366783" y="5271362"/>
                <a:ext cx="302363" cy="682663"/>
                <a:chOff x="7384246" y="2899703"/>
                <a:chExt cx="626352" cy="135167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3" name="Rectangle: Rounded Corners 182">
                  <a:extLst>
                    <a:ext uri="{FF2B5EF4-FFF2-40B4-BE49-F238E27FC236}">
                      <a16:creationId xmlns:a16="http://schemas.microsoft.com/office/drawing/2014/main" id="{0CE97A67-E510-43E1-9065-73B309F363B2}"/>
                    </a:ext>
                  </a:extLst>
                </p:cNvPr>
                <p:cNvSpPr/>
                <p:nvPr/>
              </p:nvSpPr>
              <p:spPr>
                <a:xfrm>
                  <a:off x="7400629" y="2939722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: Rounded Corners 183">
                  <a:extLst>
                    <a:ext uri="{FF2B5EF4-FFF2-40B4-BE49-F238E27FC236}">
                      <a16:creationId xmlns:a16="http://schemas.microsoft.com/office/drawing/2014/main" id="{D05D845F-EC26-43B5-83C8-05AA7E02D077}"/>
                    </a:ext>
                  </a:extLst>
                </p:cNvPr>
                <p:cNvSpPr/>
                <p:nvPr/>
              </p:nvSpPr>
              <p:spPr>
                <a:xfrm>
                  <a:off x="747971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716D805E-88CA-4423-9482-CAF413AA40A5}"/>
                    </a:ext>
                  </a:extLst>
                </p:cNvPr>
                <p:cNvSpPr/>
                <p:nvPr/>
              </p:nvSpPr>
              <p:spPr>
                <a:xfrm>
                  <a:off x="7589172" y="3070274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BC13362-F944-4171-801C-366C3F5A5EEA}"/>
                    </a:ext>
                  </a:extLst>
                </p:cNvPr>
                <p:cNvSpPr/>
                <p:nvPr/>
              </p:nvSpPr>
              <p:spPr>
                <a:xfrm>
                  <a:off x="7771871" y="336042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4F66B606-A82B-4BD3-A624-3B73E4B2FF55}"/>
                    </a:ext>
                  </a:extLst>
                </p:cNvPr>
                <p:cNvSpPr/>
                <p:nvPr/>
              </p:nvSpPr>
              <p:spPr>
                <a:xfrm>
                  <a:off x="7902462" y="320802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3BEFD1C3-6970-4F5D-AC99-B87C07A11B1D}"/>
                    </a:ext>
                  </a:extLst>
                </p:cNvPr>
                <p:cNvSpPr/>
                <p:nvPr/>
              </p:nvSpPr>
              <p:spPr>
                <a:xfrm>
                  <a:off x="7830766" y="37332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A9F7D3E2-7B87-4B44-864D-C1943A2E6A55}"/>
                    </a:ext>
                  </a:extLst>
                </p:cNvPr>
                <p:cNvSpPr/>
                <p:nvPr/>
              </p:nvSpPr>
              <p:spPr>
                <a:xfrm>
                  <a:off x="7673413" y="3573780"/>
                  <a:ext cx="27432" cy="6400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C25A9BF3-0A32-4742-BE9A-F77C9AFEFA3A}"/>
                    </a:ext>
                  </a:extLst>
                </p:cNvPr>
                <p:cNvSpPr/>
                <p:nvPr/>
              </p:nvSpPr>
              <p:spPr>
                <a:xfrm>
                  <a:off x="7548206" y="3756660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E77F2A87-AE22-481A-A853-243B8DA7D6C8}"/>
                    </a:ext>
                  </a:extLst>
                </p:cNvPr>
                <p:cNvSpPr/>
                <p:nvPr/>
              </p:nvSpPr>
              <p:spPr>
                <a:xfrm>
                  <a:off x="7384246" y="3865978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6FDC3D30-5BA1-4BE7-BFC0-A55999B69580}"/>
                    </a:ext>
                  </a:extLst>
                </p:cNvPr>
                <p:cNvSpPr/>
                <p:nvPr/>
              </p:nvSpPr>
              <p:spPr>
                <a:xfrm>
                  <a:off x="7830765" y="2899703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112E3405-B4AA-4531-BCBA-8323FCD79172}"/>
                    </a:ext>
                  </a:extLst>
                </p:cNvPr>
                <p:cNvSpPr/>
                <p:nvPr/>
              </p:nvSpPr>
              <p:spPr>
                <a:xfrm>
                  <a:off x="7983166" y="3885615"/>
                  <a:ext cx="27432" cy="36576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2" name="Graphic 181">
                <a:extLst>
                  <a:ext uri="{FF2B5EF4-FFF2-40B4-BE49-F238E27FC236}">
                    <a16:creationId xmlns:a16="http://schemas.microsoft.com/office/drawing/2014/main" id="{9F8183D3-839A-4097-B592-2553D3685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843781" y="5671824"/>
                <a:ext cx="1940381" cy="308648"/>
              </a:xfrm>
              <a:prstGeom prst="rect">
                <a:avLst/>
              </a:prstGeom>
            </p:spPr>
          </p:pic>
        </p:grp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0A7BAFE-4515-426B-B889-AB845EEA69F9}"/>
                </a:ext>
              </a:extLst>
            </p:cNvPr>
            <p:cNvSpPr/>
            <p:nvPr/>
          </p:nvSpPr>
          <p:spPr>
            <a:xfrm flipH="1">
              <a:off x="9955729" y="1432002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7E9F5820-03EE-4CD4-9E8D-57B6674E5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>
            <a:normAutofit fontScale="97500"/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نگرانی‌های پیش‌روی تامین مواد معدنی حیاتی برای انتقال به انرژی‌های پاک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A517EBB-356A-404D-AD36-194D5A060B58}"/>
              </a:ext>
            </a:extLst>
          </p:cNvPr>
          <p:cNvSpPr txBox="1"/>
          <p:nvPr/>
        </p:nvSpPr>
        <p:spPr>
          <a:xfrm>
            <a:off x="221942" y="1990129"/>
            <a:ext cx="8493795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نوسان قیمت‌ها (محرک اصلی افزایش قیمت‌ها : تقاضای بخش انرژی‌های پاک بالاخص </a:t>
            </a:r>
            <a:r>
              <a:rPr lang="en-US" sz="1400" b="1" dirty="0">
                <a:cs typeface="B Nazanin" panose="00000400000000000000" pitchFamily="2" charset="-78"/>
              </a:rPr>
              <a:t>PV</a:t>
            </a:r>
            <a:r>
              <a:rPr lang="fa-IR" sz="1800" b="1" dirty="0">
                <a:cs typeface="B Nazanin" panose="00000400000000000000" pitchFamily="2" charset="-78"/>
              </a:rPr>
              <a:t> و باتری‌ها)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تنگناهای زنجیره‌ی تامین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نگرانی‌های ژئوپلیتیک</a:t>
            </a:r>
            <a:endParaRPr lang="en-US" sz="1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  <p:bldP spid="1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BB1CDC0-6505-4B9C-933E-685BCEBADC21}"/>
              </a:ext>
            </a:extLst>
          </p:cNvPr>
          <p:cNvGrpSpPr/>
          <p:nvPr/>
        </p:nvGrpSpPr>
        <p:grpSpPr>
          <a:xfrm>
            <a:off x="0" y="2302382"/>
            <a:ext cx="8724122" cy="3790507"/>
            <a:chOff x="1735494" y="2591632"/>
            <a:chExt cx="8724122" cy="379050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3D5879-4C9A-4C6E-A894-4DDE7FDB6CEB}"/>
                </a:ext>
              </a:extLst>
            </p:cNvPr>
            <p:cNvSpPr/>
            <p:nvPr/>
          </p:nvSpPr>
          <p:spPr>
            <a:xfrm>
              <a:off x="1735494" y="2591632"/>
              <a:ext cx="8724122" cy="3790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FAE948-CE65-41D1-99D9-19491BABC0C4}"/>
                </a:ext>
              </a:extLst>
            </p:cNvPr>
            <p:cNvGrpSpPr/>
            <p:nvPr/>
          </p:nvGrpSpPr>
          <p:grpSpPr>
            <a:xfrm>
              <a:off x="1852408" y="2591633"/>
              <a:ext cx="8487184" cy="3396814"/>
              <a:chOff x="143632" y="1599245"/>
              <a:chExt cx="10197401" cy="4081292"/>
            </a:xfrm>
          </p:grpSpPr>
          <p:pic>
            <p:nvPicPr>
              <p:cNvPr id="6" name="Content Placeholder 3">
                <a:extLst>
                  <a:ext uri="{FF2B5EF4-FFF2-40B4-BE49-F238E27FC236}">
                    <a16:creationId xmlns:a16="http://schemas.microsoft.com/office/drawing/2014/main" id="{61AE9BCE-60A5-45C4-843F-AE0CF162951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484" y="1599245"/>
                <a:ext cx="9233549" cy="34836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567F35AF-895C-407C-8574-EE94100E8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0555" y="1602446"/>
                <a:ext cx="980873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کاتد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012BA8B2-36F4-4DBF-B347-E8AF62D07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66890" y="1599245"/>
                <a:ext cx="980873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آند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EAEB99F6-7E04-416F-BC3D-540B29EE4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9009" y="4714612"/>
                <a:ext cx="617881" cy="287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B142C785-53B8-49F8-ADF2-B227E9B01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8442" y="4550866"/>
                <a:ext cx="739321" cy="894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نسبت سیلیکون به کربن 5%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989A0899-CB0C-4DC0-8F8D-B46CB31B9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9651" y="4571790"/>
                <a:ext cx="833650" cy="6247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نسبت سیلیکون به کربن 10%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6FB952A-7429-41CA-9677-C2C8B0A94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32" y="4741018"/>
                <a:ext cx="1352237" cy="469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باتری </a:t>
                </a:r>
                <a:r>
                  <a:rPr lang="en-US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NCA</a:t>
                </a: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باتری نیکل، کبالت، آلومینیوم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59A20378-D398-4B02-AB41-A3B13B2E1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0555" y="5175624"/>
                <a:ext cx="1352237" cy="469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باتری </a:t>
                </a:r>
                <a:r>
                  <a:rPr lang="en-US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NMC</a:t>
                </a: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باتری نیکل، منگنز، کبالت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CE677E5A-FD48-472B-83C3-27203667F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7862" y="4825187"/>
                <a:ext cx="1154625" cy="2440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سایر شیمی باتری‌ها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endParaRPr>
              </a:p>
            </p:txBody>
          </p:sp>
          <p:cxnSp>
            <p:nvCxnSpPr>
              <p:cNvPr id="15" name="Elbow Connector 13">
                <a:extLst>
                  <a:ext uri="{FF2B5EF4-FFF2-40B4-BE49-F238E27FC236}">
                    <a16:creationId xmlns:a16="http://schemas.microsoft.com/office/drawing/2014/main" id="{9AD2D339-BCE6-43B2-8A00-AE5DFA17457B}"/>
                  </a:ext>
                </a:extLst>
              </p:cNvPr>
              <p:cNvCxnSpPr/>
              <p:nvPr/>
            </p:nvCxnSpPr>
            <p:spPr>
              <a:xfrm rot="10800000" flipV="1">
                <a:off x="1280161" y="4714611"/>
                <a:ext cx="431415" cy="28765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2FDE8FD-142F-4279-B078-4A1D1820E7C1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3640991" y="4858438"/>
                <a:ext cx="185683" cy="317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187B810-F9A5-47DF-9592-8926302B63BA}"/>
                  </a:ext>
                </a:extLst>
              </p:cNvPr>
              <p:cNvCxnSpPr/>
              <p:nvPr/>
            </p:nvCxnSpPr>
            <p:spPr>
              <a:xfrm flipH="1">
                <a:off x="3834988" y="4858438"/>
                <a:ext cx="242020" cy="317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E3958F97-2D60-43D1-8BE7-E012ACDA7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2154" y="5210777"/>
                <a:ext cx="1352237" cy="469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باتری </a:t>
                </a:r>
                <a:r>
                  <a:rPr lang="en-US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LFP</a:t>
                </a: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یا باتری فسفات آهن لیتیوم‌دار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19" name="Elbow Connector 29">
                <a:extLst>
                  <a:ext uri="{FF2B5EF4-FFF2-40B4-BE49-F238E27FC236}">
                    <a16:creationId xmlns:a16="http://schemas.microsoft.com/office/drawing/2014/main" id="{ACBDD4D1-E4D8-4E2B-8669-FDB1F55A6BA1}"/>
                  </a:ext>
                </a:extLst>
              </p:cNvPr>
              <p:cNvCxnSpPr>
                <a:endCxn id="18" idx="3"/>
              </p:cNvCxnSpPr>
              <p:nvPr/>
            </p:nvCxnSpPr>
            <p:spPr>
              <a:xfrm rot="5400000">
                <a:off x="2929088" y="5128188"/>
                <a:ext cx="362773" cy="27216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539A92D-8886-4CF3-8F79-DA3C10C3B4F2}"/>
              </a:ext>
            </a:extLst>
          </p:cNvPr>
          <p:cNvSpPr txBox="1"/>
          <p:nvPr/>
        </p:nvSpPr>
        <p:spPr>
          <a:xfrm>
            <a:off x="1969926" y="482871"/>
            <a:ext cx="8404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تحول فروش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باتری‌های خودروهای برقی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در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بازه‌ی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2022-2018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بر حسب شیمی کاتد و آند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9BA5E3-541F-4581-ABCC-A6ACD043B91B}"/>
              </a:ext>
            </a:extLst>
          </p:cNvPr>
          <p:cNvSpPr txBox="1"/>
          <p:nvPr/>
        </p:nvSpPr>
        <p:spPr>
          <a:xfrm>
            <a:off x="8867840" y="2874217"/>
            <a:ext cx="316782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Nazanin" panose="00000400000000000000" pitchFamily="2" charset="-78"/>
              </a:rPr>
              <a:t>قیمت باتری پایه یون لیتیوم تا قبل از سال 2022 : مقرون بصرفه بود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Nazanin" panose="00000400000000000000" pitchFamily="2" charset="-78"/>
              </a:rPr>
              <a:t>افزایش قیمت لیتیوم در سال 2022 : سبب حرکت به سمت شیمی </a:t>
            </a:r>
            <a:r>
              <a:rPr lang="en-US" sz="1200" dirty="0">
                <a:cs typeface="B Nazanin" panose="00000400000000000000" pitchFamily="2" charset="-78"/>
              </a:rPr>
              <a:t>LFP</a:t>
            </a:r>
            <a:r>
              <a:rPr lang="fa-IR" sz="1400" dirty="0">
                <a:cs typeface="B Nazanin" panose="00000400000000000000" pitchFamily="2" charset="-78"/>
              </a:rPr>
              <a:t> و جهش قیمت آن تا 25% شد (قیمت هر کیووات ساعت </a:t>
            </a:r>
            <a:r>
              <a:rPr lang="en-US" sz="1200" dirty="0">
                <a:cs typeface="B Nazanin" panose="00000400000000000000" pitchFamily="2" charset="-78"/>
              </a:rPr>
              <a:t>LFP</a:t>
            </a:r>
            <a:r>
              <a:rPr lang="fa-IR" sz="1400" dirty="0">
                <a:cs typeface="B Nazanin" panose="00000400000000000000" pitchFamily="2" charset="-78"/>
              </a:rPr>
              <a:t> بسیار بالاتر از </a:t>
            </a:r>
            <a:r>
              <a:rPr lang="en-US" sz="1200" dirty="0">
                <a:cs typeface="B Nazanin" panose="00000400000000000000" pitchFamily="2" charset="-78"/>
              </a:rPr>
              <a:t>NCA</a:t>
            </a:r>
            <a:r>
              <a:rPr lang="fa-IR" sz="1400" dirty="0">
                <a:cs typeface="B Nazanin" panose="00000400000000000000" pitchFamily="2" charset="-78"/>
              </a:rPr>
              <a:t> و </a:t>
            </a:r>
            <a:r>
              <a:rPr lang="en-US" sz="1200" dirty="0">
                <a:cs typeface="B Nazanin" panose="00000400000000000000" pitchFamily="2" charset="-78"/>
              </a:rPr>
              <a:t>NMC</a:t>
            </a:r>
            <a:r>
              <a:rPr lang="fa-IR" sz="1400" dirty="0">
                <a:cs typeface="B Nazanin" panose="00000400000000000000" pitchFamily="2" charset="-78"/>
              </a:rPr>
              <a:t> است زیرا رشد قیمت </a:t>
            </a:r>
            <a:r>
              <a:rPr lang="en-US" sz="1200" dirty="0">
                <a:cs typeface="B Nazanin" panose="00000400000000000000" pitchFamily="2" charset="-78"/>
              </a:rPr>
              <a:t>NMC</a:t>
            </a:r>
            <a:r>
              <a:rPr lang="fa-IR" sz="1400" dirty="0">
                <a:cs typeface="B Nazanin" panose="00000400000000000000" pitchFamily="2" charset="-78"/>
              </a:rPr>
              <a:t> حداکثر 15% بوده است</a:t>
            </a:r>
          </a:p>
        </p:txBody>
      </p:sp>
    </p:spTree>
    <p:extLst>
      <p:ext uri="{BB962C8B-B14F-4D97-AF65-F5344CB8AC3E}">
        <p14:creationId xmlns:p14="http://schemas.microsoft.com/office/powerpoint/2010/main" val="3554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C5D24E9-FEEB-4449-968F-C7ADCC2AB58D}"/>
              </a:ext>
            </a:extLst>
          </p:cNvPr>
          <p:cNvSpPr/>
          <p:nvPr/>
        </p:nvSpPr>
        <p:spPr>
          <a:xfrm>
            <a:off x="5267212" y="1182897"/>
            <a:ext cx="5879323" cy="485809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418" r="-10508"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A91E19-D7AA-4FA0-8E64-4DF2FE24518E}"/>
              </a:ext>
            </a:extLst>
          </p:cNvPr>
          <p:cNvSpPr/>
          <p:nvPr/>
        </p:nvSpPr>
        <p:spPr>
          <a:xfrm>
            <a:off x="4948682" y="1555809"/>
            <a:ext cx="637059" cy="641058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EE8C040-BB7D-4386-86EA-0D1C26D5DCD2}"/>
              </a:ext>
            </a:extLst>
          </p:cNvPr>
          <p:cNvSpPr/>
          <p:nvPr/>
        </p:nvSpPr>
        <p:spPr>
          <a:xfrm>
            <a:off x="4948682" y="2406206"/>
            <a:ext cx="637059" cy="64105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1E971BC-509B-4902-806D-B09DBDC3134C}"/>
              </a:ext>
            </a:extLst>
          </p:cNvPr>
          <p:cNvSpPr/>
          <p:nvPr/>
        </p:nvSpPr>
        <p:spPr>
          <a:xfrm>
            <a:off x="4948682" y="3256603"/>
            <a:ext cx="637059" cy="64105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D5DE089-1AB2-49EC-96DC-63BC44214B33}"/>
              </a:ext>
            </a:extLst>
          </p:cNvPr>
          <p:cNvSpPr/>
          <p:nvPr/>
        </p:nvSpPr>
        <p:spPr>
          <a:xfrm>
            <a:off x="4948682" y="4107000"/>
            <a:ext cx="637059" cy="641058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 dirty="0">
              <a:solidFill>
                <a:schemeClr val="bg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930052E-4545-4699-A89C-85E96474C05C}"/>
              </a:ext>
            </a:extLst>
          </p:cNvPr>
          <p:cNvSpPr/>
          <p:nvPr/>
        </p:nvSpPr>
        <p:spPr>
          <a:xfrm>
            <a:off x="4948682" y="4957398"/>
            <a:ext cx="637059" cy="641058"/>
          </a:xfrm>
          <a:prstGeom prst="ellipse">
            <a:avLst/>
          </a:prstGeom>
          <a:solidFill>
            <a:schemeClr val="accent5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B938AEF-5C20-4A8B-BBB3-4A577FE93EA4}"/>
              </a:ext>
            </a:extLst>
          </p:cNvPr>
          <p:cNvSpPr txBox="1"/>
          <p:nvPr/>
        </p:nvSpPr>
        <p:spPr>
          <a:xfrm>
            <a:off x="384048" y="1385596"/>
            <a:ext cx="42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تقاضا برای باتری‌های یونی لیتیومی در بخش خودرو در 2022 : </a:t>
            </a:r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افزایش 65 درصدی نسبت به 2021 و رسیدن به 550 گیگاوات ساعت</a:t>
            </a:r>
            <a:endParaRPr lang="en-US" sz="1400" dirty="0">
              <a:solidFill>
                <a:schemeClr val="accent6"/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تقاضا برای باتری‌ها یونی لیتیومی در بخش خودرو در 2021 :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افزایش تا سطح 330 گیگاوات ساعت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A37784-63B0-46B8-9324-F63A5185750C}"/>
              </a:ext>
            </a:extLst>
          </p:cNvPr>
          <p:cNvSpPr txBox="1"/>
          <p:nvPr/>
        </p:nvSpPr>
        <p:spPr>
          <a:xfrm>
            <a:off x="384048" y="2472630"/>
            <a:ext cx="42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رشد تقاضا برای باتری خودروهای برقی در 2022 : 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Bernard MT Condensed" panose="020508060609050204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solidFill>
                  <a:schemeClr val="accent6"/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افزایش 50 درصدی نسبت به 2021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0D700F7-1A4F-48C9-9359-F35E962BC9FA}"/>
              </a:ext>
            </a:extLst>
          </p:cNvPr>
          <p:cNvSpPr txBox="1"/>
          <p:nvPr/>
        </p:nvSpPr>
        <p:spPr>
          <a:xfrm>
            <a:off x="384048" y="3111208"/>
            <a:ext cx="42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رشد تقاضا برای باتری خودروها در 2022 در چین :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Bernard MT Condensed" panose="020508060609050204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solidFill>
                  <a:schemeClr val="accent6"/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افزایش 70 درصدی نسبت به 2021</a:t>
            </a:r>
          </a:p>
          <a:p>
            <a:pPr algn="r" rtl="1"/>
            <a:r>
              <a:rPr lang="fa-IR" sz="1400" b="1" dirty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رشد تقاضا برای باتری خودروها در 2022 در آمریکا :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Bernard MT Condensed" panose="020508060609050204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solidFill>
                  <a:schemeClr val="accent6"/>
                </a:solidFill>
                <a:latin typeface="Bernard MT Condensed" panose="02050806060905020404" pitchFamily="18" charset="0"/>
                <a:cs typeface="B Nazanin" panose="00000400000000000000" pitchFamily="2" charset="-78"/>
              </a:rPr>
              <a:t>افزایش 80 درصدی نسبت به 2021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54EBC2-8592-490F-9ECF-D9A65E77EFB5}"/>
              </a:ext>
            </a:extLst>
          </p:cNvPr>
          <p:cNvSpPr txBox="1"/>
          <p:nvPr/>
        </p:nvSpPr>
        <p:spPr>
          <a:xfrm>
            <a:off x="1473159" y="41684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رشد فروش خودروهای برقی در 2022 در آمریکا : </a:t>
            </a:r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افزایش 55 درصدی نسبت به 2021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466135-8A6D-4329-803C-F038E6BAB78F}"/>
              </a:ext>
            </a:extLst>
          </p:cNvPr>
          <p:cNvSpPr txBox="1"/>
          <p:nvPr/>
        </p:nvSpPr>
        <p:spPr>
          <a:xfrm>
            <a:off x="384049" y="4816482"/>
            <a:ext cx="4213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عامل عمده‌ی رشد تقاضا برای باتری‌های لیتیومی :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افزایش تولید خودروهای برقی بالاخص خودروهای </a:t>
            </a:r>
            <a:r>
              <a:rPr lang="en-US" sz="1200" dirty="0">
                <a:solidFill>
                  <a:schemeClr val="accent6"/>
                </a:solidFill>
                <a:cs typeface="B Nazanin" panose="00000400000000000000" pitchFamily="2" charset="-78"/>
              </a:rPr>
              <a:t>SUV</a:t>
            </a:r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 و افزایش ذخیره‌سازی انرژی باتری‌ها</a:t>
            </a:r>
          </a:p>
          <a:p>
            <a:pPr algn="r" rtl="1"/>
            <a:r>
              <a:rPr lang="fa-IR" sz="1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افزایش تقاضا برای ذخیره‌سازی انرژی باتری‌ها در 2022 :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solidFill>
                  <a:schemeClr val="accent6"/>
                </a:solidFill>
                <a:cs typeface="B Nazanin" panose="00000400000000000000" pitchFamily="2" charset="-78"/>
              </a:rPr>
              <a:t>افزایش 50 درصدی نسبت به 2021 و رسیدن به 80 گیگاوات ساعت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2F702C-1033-4B10-803E-E51CF6768F20}"/>
              </a:ext>
            </a:extLst>
          </p:cNvPr>
          <p:cNvSpPr txBox="1"/>
          <p:nvPr/>
        </p:nvSpPr>
        <p:spPr>
          <a:xfrm>
            <a:off x="3020042" y="328360"/>
            <a:ext cx="630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  <a:cs typeface="B Titr" panose="00000700000000000000" pitchFamily="2" charset="-78"/>
              </a:rPr>
              <a:t>تغییر شیمی باتری‌ها: پاسخ به افزایش قیمت لیتیوم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7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1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6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87" grpId="0" animBg="1"/>
      <p:bldP spid="90" grpId="0" build="p"/>
      <p:bldP spid="91" grpId="0" build="p"/>
      <p:bldP spid="92" grpId="0" build="p"/>
      <p:bldP spid="93" grpId="0" build="p"/>
      <p:bldP spid="94" grpId="0" build="p"/>
      <p:bldP spid="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5092F25-D1EC-4FC0-81ED-D56199E008B3}"/>
              </a:ext>
            </a:extLst>
          </p:cNvPr>
          <p:cNvGrpSpPr/>
          <p:nvPr/>
        </p:nvGrpSpPr>
        <p:grpSpPr>
          <a:xfrm>
            <a:off x="2382737" y="1335741"/>
            <a:ext cx="7578926" cy="5522259"/>
            <a:chOff x="2382737" y="1335741"/>
            <a:chExt cx="7578926" cy="55222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802F2D-6B65-488F-BD91-1245C61351E9}"/>
                </a:ext>
              </a:extLst>
            </p:cNvPr>
            <p:cNvGrpSpPr/>
            <p:nvPr/>
          </p:nvGrpSpPr>
          <p:grpSpPr>
            <a:xfrm>
              <a:off x="2881483" y="1748118"/>
              <a:ext cx="6504564" cy="3191435"/>
              <a:chOff x="2881483" y="1748118"/>
              <a:chExt cx="6504564" cy="319143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8C9D9B-618C-4A24-BB1F-ABB4CD35777D}"/>
                  </a:ext>
                </a:extLst>
              </p:cNvPr>
              <p:cNvSpPr/>
              <p:nvPr/>
            </p:nvSpPr>
            <p:spPr>
              <a:xfrm>
                <a:off x="2881483" y="1748118"/>
                <a:ext cx="6504564" cy="3191435"/>
              </a:xfrm>
              <a:prstGeom prst="rect">
                <a:avLst/>
              </a:prstGeom>
              <a:solidFill>
                <a:srgbClr val="DBE5F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FECA11A-5DE6-48DC-BDD7-3B2610E03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917" y="2065118"/>
                <a:ext cx="6339696" cy="255743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2B8F5A-2499-4FF4-9ABD-C99B6FCC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737" y="1335741"/>
              <a:ext cx="7578926" cy="55222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C3A1E2-23BD-44EB-B148-B6EC991BEA7B}"/>
              </a:ext>
            </a:extLst>
          </p:cNvPr>
          <p:cNvSpPr txBox="1"/>
          <p:nvPr/>
        </p:nvSpPr>
        <p:spPr>
          <a:xfrm>
            <a:off x="3124200" y="31611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شاخص قیمت برای شیمی‌های منتخب باتری‌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‌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ها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در فاصله‌ی سال‌های 2023-2020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660901" y="3189946"/>
            <a:ext cx="308770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fa-IR" sz="1400" dirty="0">
                <a:cs typeface="B Zar" panose="00000400000000000000" pitchFamily="2" charset="-78"/>
              </a:rPr>
              <a:t>مبنای شاخص = 100 (برای باتری </a:t>
            </a:r>
            <a:r>
              <a:rPr lang="en-US" sz="1200" dirty="0">
                <a:cs typeface="B Zar" panose="00000400000000000000" pitchFamily="2" charset="-78"/>
              </a:rPr>
              <a:t>LFP</a:t>
            </a:r>
            <a:r>
              <a:rPr lang="fa-IR" sz="1400" dirty="0">
                <a:cs typeface="B Zar" panose="00000400000000000000" pitchFamily="2" charset="-78"/>
              </a:rPr>
              <a:t> در سال 2020)</a:t>
            </a:r>
            <a:endParaRPr lang="en-US" sz="1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3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F842198-6635-42FA-92D7-C3D44E8422DB}"/>
              </a:ext>
            </a:extLst>
          </p:cNvPr>
          <p:cNvSpPr txBox="1">
            <a:spLocks/>
          </p:cNvSpPr>
          <p:nvPr/>
        </p:nvSpPr>
        <p:spPr>
          <a:xfrm>
            <a:off x="2014480" y="5341334"/>
            <a:ext cx="4838007" cy="94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ده سازنده ‌برتر خودروهای برقی جهان که بیش از 70% بازار خودروهای برقی را در 2022 در اختیار داشتند 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CD0398-62C7-4679-A95C-B0DB4E310F06}"/>
              </a:ext>
            </a:extLst>
          </p:cNvPr>
          <p:cNvGrpSpPr/>
          <p:nvPr/>
        </p:nvGrpSpPr>
        <p:grpSpPr>
          <a:xfrm>
            <a:off x="1849610" y="1345488"/>
            <a:ext cx="8645178" cy="4837199"/>
            <a:chOff x="1861458" y="1417206"/>
            <a:chExt cx="8645178" cy="48371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0D3AF06-DFF5-4172-9E88-A26DFBAB7E48}"/>
                </a:ext>
              </a:extLst>
            </p:cNvPr>
            <p:cNvGrpSpPr/>
            <p:nvPr/>
          </p:nvGrpSpPr>
          <p:grpSpPr>
            <a:xfrm>
              <a:off x="7089801" y="5395294"/>
              <a:ext cx="1904656" cy="859111"/>
              <a:chOff x="7089801" y="5571506"/>
              <a:chExt cx="1904656" cy="85911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36D8BD0-BC84-4A3B-AF32-22FFE4F93920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822" y="5806524"/>
                <a:ext cx="127635" cy="1162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A6BED4B-8C00-4A16-B943-ABF5380C0A37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822" y="6220185"/>
                <a:ext cx="127635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1A7625AA-6044-4221-AD54-1BC6C8C8D9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9801" y="5571506"/>
                <a:ext cx="1755559" cy="8591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lnSpc>
                    <a:spcPct val="200000"/>
                  </a:lnSpc>
                </a:pPr>
                <a:r>
                  <a:rPr lang="fa-IR" sz="1400" dirty="0">
                    <a:cs typeface="B Nazanin" panose="00000400000000000000" pitchFamily="2" charset="-78"/>
                  </a:rPr>
                  <a:t>قبل از 2021</a:t>
                </a:r>
              </a:p>
              <a:p>
                <a:pPr algn="r">
                  <a:lnSpc>
                    <a:spcPct val="200000"/>
                  </a:lnSpc>
                </a:pPr>
                <a:r>
                  <a:rPr lang="fa-IR" sz="1400" dirty="0">
                    <a:cs typeface="B Nazanin" panose="00000400000000000000" pitchFamily="2" charset="-78"/>
                  </a:rPr>
                  <a:t>بعد از 2021</a:t>
                </a:r>
                <a:endParaRPr lang="en-US" sz="14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D342417-12E4-4AAE-A27C-9BAB577B8E51}"/>
                </a:ext>
              </a:extLst>
            </p:cNvPr>
            <p:cNvGrpSpPr/>
            <p:nvPr/>
          </p:nvGrpSpPr>
          <p:grpSpPr>
            <a:xfrm>
              <a:off x="1861458" y="1417206"/>
              <a:ext cx="8645178" cy="4023588"/>
              <a:chOff x="1421304" y="1313412"/>
              <a:chExt cx="9349389" cy="4351338"/>
            </a:xfrm>
          </p:grpSpPr>
          <p:pic>
            <p:nvPicPr>
              <p:cNvPr id="26" name="Content Placeholder 3">
                <a:extLst>
                  <a:ext uri="{FF2B5EF4-FFF2-40B4-BE49-F238E27FC236}">
                    <a16:creationId xmlns:a16="http://schemas.microsoft.com/office/drawing/2014/main" id="{3C057794-BB62-45F2-889F-7E697D3696B9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1306" y="1313412"/>
                <a:ext cx="9349387" cy="43513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Text Box 2">
                <a:extLst>
                  <a:ext uri="{FF2B5EF4-FFF2-40B4-BE49-F238E27FC236}">
                    <a16:creationId xmlns:a16="http://schemas.microsoft.com/office/drawing/2014/main" id="{493A7D74-B4E7-4C5B-A423-3B8BFE539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306" y="2356699"/>
                <a:ext cx="980873" cy="2876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تسلا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 Box 2">
                <a:extLst>
                  <a:ext uri="{FF2B5EF4-FFF2-40B4-BE49-F238E27FC236}">
                    <a16:creationId xmlns:a16="http://schemas.microsoft.com/office/drawing/2014/main" id="{4F5AD3B8-E484-453C-836D-461F5F157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306" y="3068573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جنرال موتورز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9E22CC43-DF9E-4703-BC88-9FC438AE9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636" y="3806568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هیوندایی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94C7C917-4593-4CC2-8A8F-D5E892A03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305" y="4544562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جیلی چین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7B76FD34-CBE3-4242-9187-D6DA90388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304" y="5278444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مرسدس بنز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Text Box 2">
                <a:extLst>
                  <a:ext uri="{FF2B5EF4-FFF2-40B4-BE49-F238E27FC236}">
                    <a16:creationId xmlns:a16="http://schemas.microsoft.com/office/drawing/2014/main" id="{A8051AB7-7205-44D0-B941-FB03A39C0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1758" y="1478408"/>
                <a:ext cx="949751" cy="337100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بازیگر بازار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Text Box 2">
                <a:extLst>
                  <a:ext uri="{FF2B5EF4-FFF2-40B4-BE49-F238E27FC236}">
                    <a16:creationId xmlns:a16="http://schemas.microsoft.com/office/drawing/2014/main" id="{9D0CEA89-AAA5-4EC8-8552-9ACB9AF42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6928" y="1355057"/>
                <a:ext cx="1352435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فروش بلندمدت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Text Box 2">
                <a:extLst>
                  <a:ext uri="{FF2B5EF4-FFF2-40B4-BE49-F238E27FC236}">
                    <a16:creationId xmlns:a16="http://schemas.microsoft.com/office/drawing/2014/main" id="{E657E31A-6E75-43FC-8DAA-294935B0E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6358" y="1355057"/>
                <a:ext cx="1679510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سرمایه‌گذاری در معدنکاری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CC84DD41-F5E2-4BE0-BE4D-60D292814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1990" y="1355057"/>
                <a:ext cx="1853829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سرمایه‌گذاری در خالص‌سازی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73BA68D4-3606-4C0D-9448-61926E441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3707" y="1635010"/>
                <a:ext cx="902019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D7CE7C23-7717-4988-86FF-124FD0B3A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528" y="1635010"/>
                <a:ext cx="934217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CF80ED7D-1DE4-422E-B86E-E1DB7FB7B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653" y="1635010"/>
                <a:ext cx="881437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Text Box 2">
                <a:extLst>
                  <a:ext uri="{FF2B5EF4-FFF2-40B4-BE49-F238E27FC236}">
                    <a16:creationId xmlns:a16="http://schemas.microsoft.com/office/drawing/2014/main" id="{C56A979A-E44D-43E5-B8F3-F9F62224A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7090" y="1635010"/>
                <a:ext cx="947993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A62BB63D-1E89-4D2A-8020-0D51A0412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8899" y="1635010"/>
                <a:ext cx="948203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Text Box 2">
                <a:extLst>
                  <a:ext uri="{FF2B5EF4-FFF2-40B4-BE49-F238E27FC236}">
                    <a16:creationId xmlns:a16="http://schemas.microsoft.com/office/drawing/2014/main" id="{279A3A9C-D342-44B5-950B-CCF128971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3116" y="1635010"/>
                <a:ext cx="902020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C2AAC932-842E-4506-BA5E-E01C6C782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2722" y="1635010"/>
                <a:ext cx="1027009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CCF110AB-23AF-40BC-9F14-B89E51ED6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9298" y="1635010"/>
                <a:ext cx="1002888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Text Box 2">
                <a:extLst>
                  <a:ext uri="{FF2B5EF4-FFF2-40B4-BE49-F238E27FC236}">
                    <a16:creationId xmlns:a16="http://schemas.microsoft.com/office/drawing/2014/main" id="{B5476331-2ABE-4CDF-845E-2B06671EA6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6011" y="1635010"/>
                <a:ext cx="954231" cy="298875"/>
              </a:xfrm>
              <a:prstGeom prst="rect">
                <a:avLst/>
              </a:prstGeom>
              <a:solidFill>
                <a:srgbClr val="1F497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79FB517-9942-4187-BCF0-ED551D6E880C}"/>
              </a:ext>
            </a:extLst>
          </p:cNvPr>
          <p:cNvSpPr txBox="1"/>
          <p:nvPr/>
        </p:nvSpPr>
        <p:spPr>
          <a:xfrm>
            <a:off x="1066117" y="487789"/>
            <a:ext cx="1021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ده سازنده‌ی خودروی برقی دخیل در زنجیره‌ی خرید و تامین مواد خام معدنی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493A7D74-B4E7-4C5B-A423-3B8BFE53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" y="4689738"/>
            <a:ext cx="1846364" cy="26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ائتلاف رنو، نیسان، میتسوبیشی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81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4380B2-8E54-4125-9196-36FF5885A5D3}"/>
              </a:ext>
            </a:extLst>
          </p:cNvPr>
          <p:cNvGrpSpPr/>
          <p:nvPr/>
        </p:nvGrpSpPr>
        <p:grpSpPr>
          <a:xfrm>
            <a:off x="1099178" y="1400268"/>
            <a:ext cx="10155394" cy="4324438"/>
            <a:chOff x="438913" y="911357"/>
            <a:chExt cx="10155394" cy="432443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A1BB95-4831-4214-9863-5754A0E73AF5}"/>
                </a:ext>
              </a:extLst>
            </p:cNvPr>
            <p:cNvSpPr/>
            <p:nvPr/>
          </p:nvSpPr>
          <p:spPr>
            <a:xfrm>
              <a:off x="438913" y="911357"/>
              <a:ext cx="10155394" cy="4324438"/>
            </a:xfrm>
            <a:prstGeom prst="rect">
              <a:avLst/>
            </a:prstGeom>
            <a:solidFill>
              <a:srgbClr val="DBE5F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4172B5-83C4-4E98-AC77-D3D138313ED9}"/>
                </a:ext>
              </a:extLst>
            </p:cNvPr>
            <p:cNvGrpSpPr/>
            <p:nvPr/>
          </p:nvGrpSpPr>
          <p:grpSpPr>
            <a:xfrm>
              <a:off x="585216" y="1082974"/>
              <a:ext cx="9854682" cy="4007920"/>
              <a:chOff x="922175" y="1467022"/>
              <a:chExt cx="9854682" cy="4007920"/>
            </a:xfrm>
          </p:grpSpPr>
          <p:pic>
            <p:nvPicPr>
              <p:cNvPr id="55" name="Content Placeholder 3">
                <a:extLst>
                  <a:ext uri="{FF2B5EF4-FFF2-40B4-BE49-F238E27FC236}">
                    <a16:creationId xmlns:a16="http://schemas.microsoft.com/office/drawing/2014/main" id="{316E337D-ADD1-415C-9B34-246FAF3DD81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175" y="1467022"/>
                <a:ext cx="9854682" cy="4007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Text Box 2">
                <a:extLst>
                  <a:ext uri="{FF2B5EF4-FFF2-40B4-BE49-F238E27FC236}">
                    <a16:creationId xmlns:a16="http://schemas.microsoft.com/office/drawing/2014/main" id="{215326AF-84D7-43F2-9359-0B26E2CA4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919" y="1504346"/>
                <a:ext cx="1558211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فروش بلندمدت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Text Box 2">
                <a:extLst>
                  <a:ext uri="{FF2B5EF4-FFF2-40B4-BE49-F238E27FC236}">
                    <a16:creationId xmlns:a16="http://schemas.microsoft.com/office/drawing/2014/main" id="{E9E99325-6783-4E6F-A4E0-6073C8917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8090" y="1791358"/>
                <a:ext cx="1022403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385E35F1-FFDD-4956-918D-FEFAB8305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3829" y="1791358"/>
                <a:ext cx="949334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Text Box 2">
                <a:extLst>
                  <a:ext uri="{FF2B5EF4-FFF2-40B4-BE49-F238E27FC236}">
                    <a16:creationId xmlns:a16="http://schemas.microsoft.com/office/drawing/2014/main" id="{BC16B0F4-6CE9-414F-8EBA-357A2047A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3163" y="1791358"/>
                <a:ext cx="975091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Text Box 2">
                <a:extLst>
                  <a:ext uri="{FF2B5EF4-FFF2-40B4-BE49-F238E27FC236}">
                    <a16:creationId xmlns:a16="http://schemas.microsoft.com/office/drawing/2014/main" id="{1E52A38B-E459-425E-9DBC-CC3015FB00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769" y="1502557"/>
                <a:ext cx="1672498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سرمایه‌گذاری در معدنکاری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Text Box 2">
                <a:extLst>
                  <a:ext uri="{FF2B5EF4-FFF2-40B4-BE49-F238E27FC236}">
                    <a16:creationId xmlns:a16="http://schemas.microsoft.com/office/drawing/2014/main" id="{D247B17F-EB1F-4ABF-BED7-D071C1DC3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8254" y="1791358"/>
                <a:ext cx="1022403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Text Box 2">
                <a:extLst>
                  <a:ext uri="{FF2B5EF4-FFF2-40B4-BE49-F238E27FC236}">
                    <a16:creationId xmlns:a16="http://schemas.microsoft.com/office/drawing/2014/main" id="{399C9A09-CC29-41F5-B8F5-C01223B408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7873" y="1791358"/>
                <a:ext cx="975091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A49C9B8E-8B0F-421A-AF12-339796D81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965" y="1791358"/>
                <a:ext cx="945472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Text Box 2">
                <a:extLst>
                  <a:ext uri="{FF2B5EF4-FFF2-40B4-BE49-F238E27FC236}">
                    <a16:creationId xmlns:a16="http://schemas.microsoft.com/office/drawing/2014/main" id="{92E051EE-70BF-452B-B1A6-E6666EC30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7761" y="1503896"/>
                <a:ext cx="1815284" cy="287131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سرمایه‌گذاری در خالص‌سازی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Text Box 2">
                <a:extLst>
                  <a:ext uri="{FF2B5EF4-FFF2-40B4-BE49-F238E27FC236}">
                    <a16:creationId xmlns:a16="http://schemas.microsoft.com/office/drawing/2014/main" id="{F92248F2-C97B-4388-8AB1-883A3E524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5591" y="1791358"/>
                <a:ext cx="1022403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6CF0B0B3-0589-44EA-90BF-65E15BBEB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1865" y="1791358"/>
                <a:ext cx="1040408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Text Box 2">
                <a:extLst>
                  <a:ext uri="{FF2B5EF4-FFF2-40B4-BE49-F238E27FC236}">
                    <a16:creationId xmlns:a16="http://schemas.microsoft.com/office/drawing/2014/main" id="{F1D3B0D6-E7A7-426E-93F8-D914942B9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2273" y="1791358"/>
                <a:ext cx="1013427" cy="298875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8B2DBADC-30CD-43D3-ADCA-FF8997129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5421" y="1646122"/>
                <a:ext cx="949751" cy="337100"/>
              </a:xfrm>
              <a:prstGeom prst="rect">
                <a:avLst/>
              </a:prstGeom>
              <a:solidFill>
                <a:srgbClr val="1F4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بازیگر بازار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Text Box 2">
                <a:extLst>
                  <a:ext uri="{FF2B5EF4-FFF2-40B4-BE49-F238E27FC236}">
                    <a16:creationId xmlns:a16="http://schemas.microsoft.com/office/drawing/2014/main" id="{64D146A1-1024-48B1-B4A6-38EE0425E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893" y="3612711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پاناسونیک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Text Box 2">
                <a:extLst>
                  <a:ext uri="{FF2B5EF4-FFF2-40B4-BE49-F238E27FC236}">
                    <a16:creationId xmlns:a16="http://schemas.microsoft.com/office/drawing/2014/main" id="{0A4D0392-82D7-498C-B43E-89CC2C544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4299" y="4543826"/>
                <a:ext cx="98087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سامسونگ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069DE1-7F74-4017-B874-BAFF2540A580}"/>
              </a:ext>
            </a:extLst>
          </p:cNvPr>
          <p:cNvGrpSpPr/>
          <p:nvPr/>
        </p:nvGrpSpPr>
        <p:grpSpPr>
          <a:xfrm>
            <a:off x="7298698" y="5561928"/>
            <a:ext cx="2078353" cy="948286"/>
            <a:chOff x="6916104" y="5511816"/>
            <a:chExt cx="2078353" cy="94828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2A51630-B771-4C15-906D-36ECDA9D272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822" y="5806524"/>
              <a:ext cx="127635" cy="116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0834290-F42C-42DF-89C4-0D686979654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822" y="6220185"/>
              <a:ext cx="127635" cy="133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Title 1">
              <a:extLst>
                <a:ext uri="{FF2B5EF4-FFF2-40B4-BE49-F238E27FC236}">
                  <a16:creationId xmlns:a16="http://schemas.microsoft.com/office/drawing/2014/main" id="{47A654B9-C326-4DF9-9FDD-7333778C131C}"/>
                </a:ext>
              </a:extLst>
            </p:cNvPr>
            <p:cNvSpPr txBox="1">
              <a:spLocks/>
            </p:cNvSpPr>
            <p:nvPr/>
          </p:nvSpPr>
          <p:spPr>
            <a:xfrm>
              <a:off x="6916104" y="5511816"/>
              <a:ext cx="1950718" cy="9482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>
                <a:lnSpc>
                  <a:spcPct val="200000"/>
                </a:lnSpc>
              </a:pPr>
              <a:r>
                <a:rPr lang="fa-IR" sz="1400" dirty="0">
                  <a:cs typeface="B Nazanin" panose="00000400000000000000" pitchFamily="2" charset="-78"/>
                </a:rPr>
                <a:t>قبل از 2021</a:t>
              </a:r>
            </a:p>
            <a:p>
              <a:pPr algn="r" rtl="1">
                <a:lnSpc>
                  <a:spcPct val="200000"/>
                </a:lnSpc>
              </a:pPr>
              <a:r>
                <a:rPr lang="fa-IR" sz="1400" dirty="0">
                  <a:cs typeface="B Nazanin" panose="00000400000000000000" pitchFamily="2" charset="-78"/>
                </a:rPr>
                <a:t>بعد از 2021</a:t>
              </a:r>
              <a:endParaRPr lang="en-US" sz="1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05058F6C-BAFF-428E-96D5-07A155C891E5}"/>
              </a:ext>
            </a:extLst>
          </p:cNvPr>
          <p:cNvSpPr txBox="1">
            <a:spLocks/>
          </p:cNvSpPr>
          <p:nvPr/>
        </p:nvSpPr>
        <p:spPr>
          <a:xfrm>
            <a:off x="1485332" y="5733545"/>
            <a:ext cx="4838007" cy="94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هفت سازنده‌ی سلول‌های باتری که حدود 86% سهم بازار در 2022 را تشکیل دادند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1F3EEB15-0F3B-4601-A68C-196CD1368736}"/>
              </a:ext>
            </a:extLst>
          </p:cNvPr>
          <p:cNvSpPr txBox="1">
            <a:spLocks/>
          </p:cNvSpPr>
          <p:nvPr/>
        </p:nvSpPr>
        <p:spPr>
          <a:xfrm>
            <a:off x="831202" y="839537"/>
            <a:ext cx="10681996" cy="5728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سرمایه‌گذاری ده سازنده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‌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ی سلول‌های باتری در زنجیره‌ی تامین مواد خام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معدنی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4F2427-1312-43A8-AD3B-09A1F0472AF6}"/>
              </a:ext>
            </a:extLst>
          </p:cNvPr>
          <p:cNvGrpSpPr/>
          <p:nvPr/>
        </p:nvGrpSpPr>
        <p:grpSpPr>
          <a:xfrm>
            <a:off x="0" y="1502002"/>
            <a:ext cx="10076687" cy="4870697"/>
            <a:chOff x="1658471" y="1541929"/>
            <a:chExt cx="10571524" cy="51098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E1DA48-7550-4CA6-B58E-2828DA8C00D3}"/>
                </a:ext>
              </a:extLst>
            </p:cNvPr>
            <p:cNvSpPr/>
            <p:nvPr/>
          </p:nvSpPr>
          <p:spPr>
            <a:xfrm>
              <a:off x="1658471" y="1541929"/>
              <a:ext cx="10571524" cy="5109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B88F9C-886C-41DB-B29F-5C223C14FF6D}"/>
                </a:ext>
              </a:extLst>
            </p:cNvPr>
            <p:cNvGrpSpPr/>
            <p:nvPr/>
          </p:nvGrpSpPr>
          <p:grpSpPr>
            <a:xfrm>
              <a:off x="1823601" y="1906116"/>
              <a:ext cx="10268692" cy="4564711"/>
              <a:chOff x="1823601" y="1906116"/>
              <a:chExt cx="10268692" cy="4564711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E3BB9FD0-429D-44F2-BB81-7D5BFAA284C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486" b="6183"/>
              <a:stretch/>
            </p:blipFill>
            <p:spPr bwMode="auto">
              <a:xfrm>
                <a:off x="1823601" y="1906116"/>
                <a:ext cx="7572145" cy="4082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BB48A284-BE17-4B82-8E5E-F289D6759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5746" y="1906116"/>
                <a:ext cx="125963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متالورژی حرارتی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8B61B344-FC4C-436D-9127-313AEDE1D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5746" y="2403748"/>
                <a:ext cx="125963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هیدرومتالورژی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6AB188DB-4758-4112-9AE2-B68822786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5746" y="2901380"/>
                <a:ext cx="2696547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ترکیبی از متالورژی حرارتی و هیدرومتالورژی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578031C0-2D02-4C4D-9410-DB74FACBD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5746" y="3415603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روش نامشخص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610BC531-7BDA-4113-A452-EE9F160F67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831727" y="2139382"/>
                <a:ext cx="52873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592BDD6B-74C3-4172-8970-E4FB4B8DD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97180" y="2860804"/>
                <a:ext cx="635151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649CC627-DBAE-4F7C-9E00-C77CA7249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815483" y="3587517"/>
                <a:ext cx="589218" cy="346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اروپا</a:t>
                </a:r>
                <a:endParaRPr lang="en-US" sz="1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1BADFA5D-0A8D-40B2-9682-767E8B733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79661" y="4198014"/>
                <a:ext cx="657047" cy="569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ژاپن و کره</a:t>
                </a:r>
                <a:endParaRPr lang="en-US" sz="1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4F14BC17-A283-4DDA-B7BA-EE7F0C5E6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51463" y="4960583"/>
                <a:ext cx="657047" cy="4941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دنیا</a:t>
                </a:r>
                <a:endParaRPr lang="en-US" sz="1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963945FD-0E78-4C4B-963A-6B7AFE79B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285" y="1970832"/>
                <a:ext cx="93521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ایجادشده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720F1E4F-BDC2-4FD9-9C80-4EF20DA22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4048" y="2315990"/>
                <a:ext cx="103845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برنامه‌ریزی‌شده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65577816-9937-48C8-9B08-2750CAA09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285" y="2693742"/>
                <a:ext cx="93521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ایجادشده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E816B375-841C-45CE-BD43-6F1BC706F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4048" y="3038900"/>
                <a:ext cx="103845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برنامه‌ریزی‌شده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4B788F58-0E0B-43F5-AD6D-6D522A69C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285" y="3420211"/>
                <a:ext cx="93521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ایجادشده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1A699C0F-84A4-455B-950F-814280743B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4048" y="3765369"/>
                <a:ext cx="103845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برنامه‌ریزی‌شده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AC6E82C4-58E2-4107-BFCF-E77AED412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4048" y="4481290"/>
                <a:ext cx="103845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برنامه‌ریزی‌شده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8C263562-1985-43E3-BABE-FF82C77C97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285" y="4872603"/>
                <a:ext cx="93521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ایجادشده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83D73E25-E475-4C7D-B433-4E29BF77C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4048" y="5217761"/>
                <a:ext cx="103845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برنامه‌ریزی‌شده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83D3D625-FF3B-42BF-9562-E43A1AA76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666" y="6133727"/>
                <a:ext cx="3293067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ظرفیت بازچرخانی یا بازیابی (تن در سال)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9B01A35B-B726-40F3-B080-12992B5DA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0582" y="4144190"/>
                <a:ext cx="93521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ایجادشده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44943A-DAF8-4E34-AD6E-46432E3B2CBB}"/>
              </a:ext>
            </a:extLst>
          </p:cNvPr>
          <p:cNvSpPr txBox="1"/>
          <p:nvPr/>
        </p:nvSpPr>
        <p:spPr>
          <a:xfrm>
            <a:off x="3650926" y="324913"/>
            <a:ext cx="84088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ظرفیت‌های ایجاد‌شده و برنامه‌ریزی‌شده برای بازچرخانی باتری برحسب تکنولوژی‌های بازیابی و منطقه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52BFD4-E703-43A3-B3C8-2AEFFA77F7F8}"/>
              </a:ext>
            </a:extLst>
          </p:cNvPr>
          <p:cNvSpPr txBox="1"/>
          <p:nvPr/>
        </p:nvSpPr>
        <p:spPr>
          <a:xfrm>
            <a:off x="10148444" y="3897765"/>
            <a:ext cx="1985682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45000"/>
              </a:lnSpc>
            </a:pPr>
            <a:r>
              <a:rPr lang="en-US" sz="1400" dirty="0">
                <a:cs typeface="B Nazanin" panose="00000400000000000000" pitchFamily="2" charset="-78"/>
              </a:rPr>
              <a:t>* </a:t>
            </a:r>
            <a:r>
              <a:rPr lang="ar-SA" sz="1400" dirty="0">
                <a:cs typeface="B Nazanin" panose="00000400000000000000" pitchFamily="2" charset="-78"/>
              </a:rPr>
              <a:t>چین کانون بزرگترین ظرفیت ساخت باتری و ناوگان خودروهای برقی در جهان</a:t>
            </a:r>
            <a:endParaRPr lang="fa-IR" sz="1400" dirty="0">
              <a:cs typeface="B Nazanin" panose="00000400000000000000" pitchFamily="2" charset="-78"/>
            </a:endParaRPr>
          </a:p>
          <a:p>
            <a:pPr algn="just" rtl="1">
              <a:lnSpc>
                <a:spcPct val="145000"/>
              </a:lnSpc>
            </a:pPr>
            <a:r>
              <a:rPr lang="en-US" sz="1400" dirty="0">
                <a:cs typeface="B Nazanin" panose="00000400000000000000" pitchFamily="2" charset="-78"/>
              </a:rPr>
              <a:t>* </a:t>
            </a:r>
            <a:r>
              <a:rPr lang="ar-SA" sz="1400" dirty="0">
                <a:cs typeface="B Nazanin" panose="00000400000000000000" pitchFamily="2" charset="-78"/>
              </a:rPr>
              <a:t>ظرفیت ایجاد‌شده‌ی </a:t>
            </a:r>
            <a:r>
              <a:rPr lang="fa-IR" sz="1400" dirty="0">
                <a:cs typeface="B Nazanin" panose="00000400000000000000" pitchFamily="2" charset="-78"/>
              </a:rPr>
              <a:t>بازچرخانی </a:t>
            </a:r>
            <a:r>
              <a:rPr lang="ar-SA" sz="1400" dirty="0">
                <a:cs typeface="B Nazanin" panose="00000400000000000000" pitchFamily="2" charset="-78"/>
              </a:rPr>
              <a:t>معادل 230 کیلوتن در سال در چین، حدود </a:t>
            </a:r>
            <a:r>
              <a:rPr lang="fa-IR" sz="1400" dirty="0">
                <a:cs typeface="B Nazanin" panose="00000400000000000000" pitchFamily="2" charset="-78"/>
              </a:rPr>
              <a:t>1</a:t>
            </a:r>
            <a:r>
              <a:rPr lang="ar-SA" sz="1400" dirty="0">
                <a:cs typeface="B Nazanin" panose="00000400000000000000" pitchFamily="2" charset="-78"/>
              </a:rPr>
              <a:t>/</a:t>
            </a:r>
            <a:r>
              <a:rPr lang="fa-IR" sz="1400" dirty="0">
                <a:cs typeface="B Nazanin" panose="00000400000000000000" pitchFamily="2" charset="-78"/>
              </a:rPr>
              <a:t>5</a:t>
            </a:r>
            <a:r>
              <a:rPr lang="ar-SA" sz="1400" dirty="0">
                <a:cs typeface="B Nazanin" panose="00000400000000000000" pitchFamily="2" charset="-78"/>
              </a:rPr>
              <a:t> برابر بزرگتر از ظرفیت کل در اروپا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16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DDFEA-63C4-4DB6-B602-D473FF01B375}"/>
              </a:ext>
            </a:extLst>
          </p:cNvPr>
          <p:cNvGrpSpPr/>
          <p:nvPr/>
        </p:nvGrpSpPr>
        <p:grpSpPr>
          <a:xfrm>
            <a:off x="3873359" y="1379162"/>
            <a:ext cx="4023360" cy="2316538"/>
            <a:chOff x="1545344" y="1748884"/>
            <a:chExt cx="4023360" cy="2316538"/>
          </a:xfrm>
          <a:solidFill>
            <a:srgbClr val="36B8E3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E60C0FF-EECA-4AEA-A46D-E06BD4D30A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5344" y="1748884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F34798E4-86E8-45D4-BCC9-DC57886F0E85}"/>
                </a:ext>
              </a:extLst>
            </p:cNvPr>
            <p:cNvSpPr/>
            <p:nvPr/>
          </p:nvSpPr>
          <p:spPr>
            <a:xfrm>
              <a:off x="1754030" y="1869040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A9AE45-27DA-4549-9A22-5212414435B8}"/>
              </a:ext>
            </a:extLst>
          </p:cNvPr>
          <p:cNvGrpSpPr/>
          <p:nvPr/>
        </p:nvGrpSpPr>
        <p:grpSpPr>
          <a:xfrm>
            <a:off x="763253" y="1371724"/>
            <a:ext cx="4023360" cy="2316538"/>
            <a:chOff x="5732418" y="4185578"/>
            <a:chExt cx="4023360" cy="2316538"/>
          </a:xfrm>
          <a:solidFill>
            <a:srgbClr val="44D7FB"/>
          </a:solidFill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7104826-40B4-4F11-9885-52E611D29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418" y="4185578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92290B97-9F90-4CCB-AAD2-B9CDA6D76CBF}"/>
                </a:ext>
              </a:extLst>
            </p:cNvPr>
            <p:cNvSpPr/>
            <p:nvPr/>
          </p:nvSpPr>
          <p:spPr>
            <a:xfrm>
              <a:off x="5941104" y="4305734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C9A137-1A61-49CD-903D-18B30DF94132}"/>
              </a:ext>
            </a:extLst>
          </p:cNvPr>
          <p:cNvGrpSpPr/>
          <p:nvPr/>
        </p:nvGrpSpPr>
        <p:grpSpPr>
          <a:xfrm>
            <a:off x="740721" y="3836624"/>
            <a:ext cx="4023360" cy="2316538"/>
            <a:chOff x="5715810" y="1748884"/>
            <a:chExt cx="4023360" cy="2316538"/>
          </a:xfrm>
          <a:solidFill>
            <a:srgbClr val="157EBF"/>
          </a:solidFill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627579DB-D27D-48CC-800D-6600D65383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15810" y="1748884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6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5B86AB-9D54-416A-8B03-66A636E65E8E}"/>
                </a:ext>
              </a:extLst>
            </p:cNvPr>
            <p:cNvSpPr/>
            <p:nvPr/>
          </p:nvSpPr>
          <p:spPr>
            <a:xfrm flipV="1">
              <a:off x="5924496" y="1869040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941CF5-1B60-4256-9B55-4BA631BF60C1}"/>
              </a:ext>
            </a:extLst>
          </p:cNvPr>
          <p:cNvGrpSpPr/>
          <p:nvPr/>
        </p:nvGrpSpPr>
        <p:grpSpPr>
          <a:xfrm>
            <a:off x="3873359" y="3836624"/>
            <a:ext cx="4023360" cy="2316538"/>
            <a:chOff x="1545344" y="4177553"/>
            <a:chExt cx="4023360" cy="2316538"/>
          </a:xfrm>
          <a:solidFill>
            <a:srgbClr val="0967B9"/>
          </a:solidFill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819F1EC-5F07-41ED-AC5B-F539D1008FA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45344" y="4177553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0873E85-313A-4458-B964-6D76D68230D8}"/>
                </a:ext>
              </a:extLst>
            </p:cNvPr>
            <p:cNvSpPr/>
            <p:nvPr/>
          </p:nvSpPr>
          <p:spPr>
            <a:xfrm flipV="1">
              <a:off x="1754030" y="4297709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DFF15A7-9CA0-436F-8BC1-F4D43AE6317D}"/>
              </a:ext>
            </a:extLst>
          </p:cNvPr>
          <p:cNvSpPr txBox="1">
            <a:spLocks/>
          </p:cNvSpPr>
          <p:nvPr/>
        </p:nvSpPr>
        <p:spPr>
          <a:xfrm>
            <a:off x="1865599" y="2403566"/>
            <a:ext cx="1828800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ایمنی باتری‌ها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E0B9881-96F8-4691-907F-58086601C796}"/>
              </a:ext>
            </a:extLst>
          </p:cNvPr>
          <p:cNvSpPr txBox="1">
            <a:spLocks/>
          </p:cNvSpPr>
          <p:nvPr/>
        </p:nvSpPr>
        <p:spPr>
          <a:xfrm>
            <a:off x="4899606" y="2280455"/>
            <a:ext cx="1828800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سرعت زمان شارژ باتری‌ها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341E880-758E-4C0F-A0EC-F1E133E00DFB}"/>
              </a:ext>
            </a:extLst>
          </p:cNvPr>
          <p:cNvSpPr txBox="1">
            <a:spLocks/>
          </p:cNvSpPr>
          <p:nvPr/>
        </p:nvSpPr>
        <p:spPr>
          <a:xfrm>
            <a:off x="1735834" y="4748671"/>
            <a:ext cx="1828800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کاهش هزینه‌های تولید باتری‌ها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70C58B5-61F7-4045-B8CE-802190A2FCAB}"/>
              </a:ext>
            </a:extLst>
          </p:cNvPr>
          <p:cNvSpPr txBox="1">
            <a:spLocks/>
          </p:cNvSpPr>
          <p:nvPr/>
        </p:nvSpPr>
        <p:spPr>
          <a:xfrm>
            <a:off x="4868472" y="4871782"/>
            <a:ext cx="1828800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بهبود عملکرد باتری‌ها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592C5-D037-4EA8-B25E-7527C207DB9D}"/>
              </a:ext>
            </a:extLst>
          </p:cNvPr>
          <p:cNvSpPr txBox="1"/>
          <p:nvPr/>
        </p:nvSpPr>
        <p:spPr>
          <a:xfrm>
            <a:off x="3417711" y="133935"/>
            <a:ext cx="5508978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تلاش برای دستیابی به باتری‌ها جدید</a:t>
            </a:r>
            <a:b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تحولات کلان باتری‌ها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F240A8-D372-4F58-9367-E025B1285D62}"/>
              </a:ext>
            </a:extLst>
          </p:cNvPr>
          <p:cNvGrpSpPr/>
          <p:nvPr/>
        </p:nvGrpSpPr>
        <p:grpSpPr>
          <a:xfrm>
            <a:off x="6988309" y="1386600"/>
            <a:ext cx="4023360" cy="2316538"/>
            <a:chOff x="1545344" y="1748884"/>
            <a:chExt cx="4023360" cy="2316538"/>
          </a:xfrm>
          <a:solidFill>
            <a:srgbClr val="239BD3"/>
          </a:solidFill>
        </p:grpSpPr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C0CFC7D9-585C-43CE-BF02-B2280D2C6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5344" y="1748884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365C5EC6-C0F4-4339-AC95-AC0AA1D64107}"/>
                </a:ext>
              </a:extLst>
            </p:cNvPr>
            <p:cNvSpPr/>
            <p:nvPr/>
          </p:nvSpPr>
          <p:spPr>
            <a:xfrm>
              <a:off x="1754030" y="1869040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8CFF7F-981E-4DC2-BB3D-99C307AFFCFF}"/>
              </a:ext>
            </a:extLst>
          </p:cNvPr>
          <p:cNvGrpSpPr/>
          <p:nvPr/>
        </p:nvGrpSpPr>
        <p:grpSpPr>
          <a:xfrm>
            <a:off x="6988309" y="3844062"/>
            <a:ext cx="4023360" cy="2316538"/>
            <a:chOff x="1545344" y="4177553"/>
            <a:chExt cx="4023360" cy="2316538"/>
          </a:xfrm>
          <a:solidFill>
            <a:srgbClr val="0050AA"/>
          </a:solidFill>
        </p:grpSpPr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F9A58733-311D-4EC6-A10E-40AB3BCFB63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45344" y="4177553"/>
              <a:ext cx="4023360" cy="2316538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4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25F49AC7-979E-494B-A1F4-A8230D3FB778}"/>
                </a:ext>
              </a:extLst>
            </p:cNvPr>
            <p:cNvSpPr/>
            <p:nvPr/>
          </p:nvSpPr>
          <p:spPr>
            <a:xfrm flipV="1">
              <a:off x="1754030" y="4297709"/>
              <a:ext cx="3605989" cy="2076226"/>
            </a:xfrm>
            <a:custGeom>
              <a:avLst/>
              <a:gdLst>
                <a:gd name="connsiteX0" fmla="*/ 970849 w 3605989"/>
                <a:gd name="connsiteY0" fmla="*/ 0 h 2076226"/>
                <a:gd name="connsiteX1" fmla="*/ 3605989 w 3605989"/>
                <a:gd name="connsiteY1" fmla="*/ 0 h 2076226"/>
                <a:gd name="connsiteX2" fmla="*/ 2635141 w 3605989"/>
                <a:gd name="connsiteY2" fmla="*/ 2076226 h 2076226"/>
                <a:gd name="connsiteX3" fmla="*/ 0 w 3605989"/>
                <a:gd name="connsiteY3" fmla="*/ 2076226 h 20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989" h="2076226">
                  <a:moveTo>
                    <a:pt x="970849" y="0"/>
                  </a:moveTo>
                  <a:lnTo>
                    <a:pt x="3605989" y="0"/>
                  </a:lnTo>
                  <a:lnTo>
                    <a:pt x="2635141" y="2076226"/>
                  </a:lnTo>
                  <a:lnTo>
                    <a:pt x="0" y="20762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B895B31-039A-46DE-9C64-57B95E033701}"/>
              </a:ext>
            </a:extLst>
          </p:cNvPr>
          <p:cNvSpPr txBox="1">
            <a:spLocks/>
          </p:cNvSpPr>
          <p:nvPr/>
        </p:nvSpPr>
        <p:spPr>
          <a:xfrm>
            <a:off x="8080524" y="2157344"/>
            <a:ext cx="1828800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افزایش دانسیته‌ی انرژی با قید پائین بودن اندازه و وزن باتری‌ها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1DAFCB5C-4C2E-4841-8842-C1A79B26BAB6}"/>
              </a:ext>
            </a:extLst>
          </p:cNvPr>
          <p:cNvSpPr txBox="1">
            <a:spLocks/>
          </p:cNvSpPr>
          <p:nvPr/>
        </p:nvSpPr>
        <p:spPr>
          <a:xfrm>
            <a:off x="7983422" y="4748671"/>
            <a:ext cx="1828800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تغییر مواد مورد استفاده در باتری‌ها</a:t>
            </a:r>
          </a:p>
        </p:txBody>
      </p:sp>
    </p:spTree>
    <p:extLst>
      <p:ext uri="{BB962C8B-B14F-4D97-AF65-F5344CB8AC3E}">
        <p14:creationId xmlns:p14="http://schemas.microsoft.com/office/powerpoint/2010/main" val="3648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42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4">
            <a:extLst>
              <a:ext uri="{FF2B5EF4-FFF2-40B4-BE49-F238E27FC236}">
                <a16:creationId xmlns:a16="http://schemas.microsoft.com/office/drawing/2014/main" id="{F5655CFF-80A8-406B-908B-26D13C6C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19451"/>
          <a:stretch/>
        </p:blipFill>
        <p:spPr>
          <a:xfrm>
            <a:off x="8245980" y="2315005"/>
            <a:ext cx="2926080" cy="291103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62" name="Freeform 10">
            <a:extLst>
              <a:ext uri="{FF2B5EF4-FFF2-40B4-BE49-F238E27FC236}">
                <a16:creationId xmlns:a16="http://schemas.microsoft.com/office/drawing/2014/main" id="{CBCC7E38-18F7-47C1-92C8-4A3479714E70}"/>
              </a:ext>
            </a:extLst>
          </p:cNvPr>
          <p:cNvSpPr/>
          <p:nvPr/>
        </p:nvSpPr>
        <p:spPr>
          <a:xfrm flipH="1">
            <a:off x="1151065" y="1574817"/>
            <a:ext cx="6799754" cy="1980017"/>
          </a:xfrm>
          <a:custGeom>
            <a:avLst/>
            <a:gdLst>
              <a:gd name="connsiteX0" fmla="*/ 465861 w 6799754"/>
              <a:gd name="connsiteY0" fmla="*/ 0 h 1750742"/>
              <a:gd name="connsiteX1" fmla="*/ 6799754 w 6799754"/>
              <a:gd name="connsiteY1" fmla="*/ 0 h 1750742"/>
              <a:gd name="connsiteX2" fmla="*/ 6799754 w 6799754"/>
              <a:gd name="connsiteY2" fmla="*/ 1750742 h 1750742"/>
              <a:gd name="connsiteX3" fmla="*/ 731520 w 6799754"/>
              <a:gd name="connsiteY3" fmla="*/ 1750742 h 1750742"/>
              <a:gd name="connsiteX4" fmla="*/ 465861 w 6799754"/>
              <a:gd name="connsiteY4" fmla="*/ 1750742 h 1750742"/>
              <a:gd name="connsiteX5" fmla="*/ 0 w 6799754"/>
              <a:gd name="connsiteY5" fmla="*/ 1750742 h 1750742"/>
              <a:gd name="connsiteX6" fmla="*/ 465861 w 6799754"/>
              <a:gd name="connsiteY6" fmla="*/ 1343114 h 175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9754" h="1750742">
                <a:moveTo>
                  <a:pt x="465861" y="0"/>
                </a:moveTo>
                <a:lnTo>
                  <a:pt x="6799754" y="0"/>
                </a:lnTo>
                <a:lnTo>
                  <a:pt x="6799754" y="1750742"/>
                </a:lnTo>
                <a:lnTo>
                  <a:pt x="731520" y="1750742"/>
                </a:lnTo>
                <a:lnTo>
                  <a:pt x="465861" y="1750742"/>
                </a:lnTo>
                <a:lnTo>
                  <a:pt x="0" y="1750742"/>
                </a:lnTo>
                <a:lnTo>
                  <a:pt x="465861" y="1343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B8013A11-7495-43FB-8DDB-C8D628A297EB}"/>
              </a:ext>
            </a:extLst>
          </p:cNvPr>
          <p:cNvSpPr/>
          <p:nvPr/>
        </p:nvSpPr>
        <p:spPr>
          <a:xfrm flipH="1">
            <a:off x="1164513" y="4057524"/>
            <a:ext cx="6786306" cy="1832288"/>
          </a:xfrm>
          <a:custGeom>
            <a:avLst/>
            <a:gdLst>
              <a:gd name="connsiteX0" fmla="*/ 0 w 6786306"/>
              <a:gd name="connsiteY0" fmla="*/ 0 h 1750742"/>
              <a:gd name="connsiteX1" fmla="*/ 452413 w 6786306"/>
              <a:gd name="connsiteY1" fmla="*/ 0 h 1750742"/>
              <a:gd name="connsiteX2" fmla="*/ 731520 w 6786306"/>
              <a:gd name="connsiteY2" fmla="*/ 0 h 1750742"/>
              <a:gd name="connsiteX3" fmla="*/ 6786306 w 6786306"/>
              <a:gd name="connsiteY3" fmla="*/ 0 h 1750742"/>
              <a:gd name="connsiteX4" fmla="*/ 6786306 w 6786306"/>
              <a:gd name="connsiteY4" fmla="*/ 1750742 h 1750742"/>
              <a:gd name="connsiteX5" fmla="*/ 452413 w 6786306"/>
              <a:gd name="connsiteY5" fmla="*/ 1750742 h 1750742"/>
              <a:gd name="connsiteX6" fmla="*/ 452413 w 6786306"/>
              <a:gd name="connsiteY6" fmla="*/ 395862 h 175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306" h="1750742">
                <a:moveTo>
                  <a:pt x="0" y="0"/>
                </a:moveTo>
                <a:lnTo>
                  <a:pt x="452413" y="0"/>
                </a:lnTo>
                <a:lnTo>
                  <a:pt x="731520" y="0"/>
                </a:lnTo>
                <a:lnTo>
                  <a:pt x="6786306" y="0"/>
                </a:lnTo>
                <a:lnTo>
                  <a:pt x="6786306" y="1750742"/>
                </a:lnTo>
                <a:lnTo>
                  <a:pt x="452413" y="1750742"/>
                </a:lnTo>
                <a:lnTo>
                  <a:pt x="452413" y="3958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9EABE1-508A-4494-A7DE-C3B4E6647804}"/>
              </a:ext>
            </a:extLst>
          </p:cNvPr>
          <p:cNvSpPr txBox="1"/>
          <p:nvPr/>
        </p:nvSpPr>
        <p:spPr>
          <a:xfrm>
            <a:off x="1237129" y="1610717"/>
            <a:ext cx="62027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کاتد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باتری‌های سدیمی: </a:t>
            </a: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دارای طراحی مشابه با باتری‌های یون لیتیوم و دارای الکترولیت مایع مبتنی بر یون سدیم بعنوان عنصر هادی: (پائین بودن دانسیته‌ی انرژی، هزینه‌ی کمتر، تردید در زمان شارژ آنها برای خودروهای برقی)</a:t>
            </a:r>
          </a:p>
          <a:p>
            <a:pPr algn="just" rtl="1"/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بهبود کاتدهای </a:t>
            </a:r>
            <a:r>
              <a:rPr lang="en-US" sz="1400" dirty="0">
                <a:latin typeface="Candara" panose="020E0502030303020204" pitchFamily="34" charset="0"/>
                <a:cs typeface="B Nazanin" panose="00000400000000000000" pitchFamily="2" charset="-78"/>
              </a:rPr>
              <a:t>LFP</a:t>
            </a:r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 و معرفی نسل جدید بنام </a:t>
            </a:r>
            <a:r>
              <a:rPr lang="en-US" sz="1400" dirty="0">
                <a:latin typeface="Candara" panose="020E0502030303020204" pitchFamily="34" charset="0"/>
                <a:cs typeface="B Nazanin" panose="00000400000000000000" pitchFamily="2" charset="-78"/>
              </a:rPr>
              <a:t>LFP2</a:t>
            </a: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(بالاترین دانسیته‌ی انرژی در میان تمام باتری‌ها): </a:t>
            </a: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سوق‌یافتن باتری‌های </a:t>
            </a:r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NMC </a:t>
            </a: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و </a:t>
            </a:r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NCA </a:t>
            </a: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در وسایط نقلیه سبک به سمت </a:t>
            </a:r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LFP2</a:t>
            </a:r>
          </a:p>
          <a:p>
            <a:pPr algn="just" rtl="1"/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تولید انبوه رده‌ی جدید فسفات آهن حاوی لیتیوم و منگنز در باتری‌های </a:t>
            </a:r>
            <a:r>
              <a:rPr lang="en-US" sz="1400" dirty="0">
                <a:latin typeface="Candara" panose="020E0502030303020204" pitchFamily="34" charset="0"/>
                <a:cs typeface="B Nazanin" panose="00000400000000000000" pitchFamily="2" charset="-78"/>
              </a:rPr>
              <a:t>LFP</a:t>
            </a:r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 در 2024 :</a:t>
            </a: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  </a:t>
            </a: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افزایش چشمگیر دانسیته‌ی انرژی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EC52A1-F95A-4FE3-AC9A-59CB698CCC76}"/>
              </a:ext>
            </a:extLst>
          </p:cNvPr>
          <p:cNvSpPr txBox="1"/>
          <p:nvPr/>
        </p:nvSpPr>
        <p:spPr>
          <a:xfrm flipH="1">
            <a:off x="1237129" y="4104199"/>
            <a:ext cx="617668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آندها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r" rtl="1"/>
            <a:endParaRPr lang="en-US" sz="3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rtl="1"/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افزایش دانسیته‌ی انرژی و سرعت شارژ آندهای گرافیتی با افزودن ناخالصی‌ سیلیکون به آند گرافیتی</a:t>
            </a:r>
          </a:p>
          <a:p>
            <a:pPr algn="just" rtl="1"/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باتری‌های جامد </a:t>
            </a:r>
            <a:r>
              <a:rPr lang="en-US" sz="1400" dirty="0">
                <a:latin typeface="Candara" panose="020E0502030303020204" pitchFamily="34" charset="0"/>
                <a:cs typeface="B Nazanin" panose="00000400000000000000" pitchFamily="2" charset="-78"/>
              </a:rPr>
              <a:t>Solid-State</a:t>
            </a:r>
            <a:r>
              <a:rPr lang="fa-IR" sz="1400" b="1" dirty="0">
                <a:latin typeface="Candara" panose="020E0502030303020204" pitchFamily="34" charset="0"/>
                <a:cs typeface="B Nazanin" panose="00000400000000000000" pitchFamily="2" charset="-78"/>
              </a:rPr>
              <a:t> : تغییر از آندهای گرافیتی مرسوم به آندهای فلزی لیتیوم‌دار یا دارای سیلیکون خالص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افزایش ایمنی حرارتی و دانسیته‌ی انرژی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ظرفیت جمع‌آوری و ذخیره‌سازی بار بیشتر (دانسیته‌ی انرژی بالاتر با آند نازکتر)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پایداری حرارتی بیشتر الکترولیت‌های جامد نسبت به الکترولیت‌های مایع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C072E2-299A-49B1-82D9-D40DBD4C5E19}"/>
              </a:ext>
            </a:extLst>
          </p:cNvPr>
          <p:cNvSpPr txBox="1"/>
          <p:nvPr/>
        </p:nvSpPr>
        <p:spPr>
          <a:xfrm>
            <a:off x="3124200" y="4906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ریزتحولات باتری‌ها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/>
      <p:bldP spid="65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D4949-8C42-446C-BA07-859578B39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روندهای تولید مس و لیتیوم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B6CFFF-93B7-489E-8A85-98560A825865}"/>
              </a:ext>
            </a:extLst>
          </p:cNvPr>
          <p:cNvGrpSpPr/>
          <p:nvPr/>
        </p:nvGrpSpPr>
        <p:grpSpPr>
          <a:xfrm>
            <a:off x="0" y="1219199"/>
            <a:ext cx="10923969" cy="4769224"/>
            <a:chOff x="389489" y="1183341"/>
            <a:chExt cx="10923969" cy="4769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41A666-8F74-4ED7-AC9D-CA070BA858C3}"/>
                </a:ext>
              </a:extLst>
            </p:cNvPr>
            <p:cNvSpPr/>
            <p:nvPr/>
          </p:nvSpPr>
          <p:spPr>
            <a:xfrm>
              <a:off x="389489" y="1183341"/>
              <a:ext cx="10923969" cy="476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F69E51-8C68-4083-9938-828C7A0F1B0D}"/>
                </a:ext>
              </a:extLst>
            </p:cNvPr>
            <p:cNvGrpSpPr/>
            <p:nvPr/>
          </p:nvGrpSpPr>
          <p:grpSpPr>
            <a:xfrm>
              <a:off x="577747" y="1598627"/>
              <a:ext cx="10147248" cy="4082106"/>
              <a:chOff x="772239" y="1260136"/>
              <a:chExt cx="10761416" cy="4329178"/>
            </a:xfrm>
          </p:grpSpPr>
          <p:pic>
            <p:nvPicPr>
              <p:cNvPr id="3" name="Content Placeholder 3">
                <a:extLst>
                  <a:ext uri="{FF2B5EF4-FFF2-40B4-BE49-F238E27FC236}">
                    <a16:creationId xmlns:a16="http://schemas.microsoft.com/office/drawing/2014/main" id="{30C1689A-9E62-4A66-9CCF-4203F4C03D0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299368"/>
                <a:ext cx="10515600" cy="42899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DBF9F2F7-C4B1-4037-A21D-05AE6C38C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50" y="1572297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کشورها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03895ADF-D405-40EA-92EE-DCA7E3AEE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50" y="1917710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آرژانتین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B32A24D2-E016-44B0-AA6C-8AFDFF1B7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50" y="2255095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ژاپن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126C3930-F5A8-4F60-B301-C22247171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50" y="2592195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F53BC265-939F-4CE0-9A4E-F182D4B5A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50" y="2937608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استرالیا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3F5AA847-F648-425F-A37E-49ED6929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49" y="3283021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کنگو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90C8FB31-A220-4419-9C7D-7074ACBB4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48" y="3628719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پرو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90A651E0-1D8E-4DBF-889C-302B0BE07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25947" y="3974417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شیلی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4D3B5671-EE1E-4FAB-94B5-FC87E734C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4042" y="1261327"/>
                <a:ext cx="1677527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 در ترکیبات شیمیایی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1154413C-C013-4DAA-802F-EC4DC2106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299" y="1269640"/>
                <a:ext cx="184460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 بصورت ماده‌ی خام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3AD32C9F-3DA6-4010-9F5B-DF011D29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5419" y="1260136"/>
                <a:ext cx="1389350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 خالص‌سازی‌شده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33F4C8E9-C58F-46BC-AC0A-FFFAB7259B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3046" y="1260136"/>
                <a:ext cx="1677527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 معدنکاری‌شده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FF1F95BE-7296-4974-91D1-3F028B802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51541" y="1865847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75C8AE5-4DA5-479E-8412-7877779A31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246210" y="2809147"/>
                <a:ext cx="2682994" cy="2718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کیلوتن کربنات لیتیوم (معادل کربنات لیتیوم)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BD3A8-74F6-4C8B-ABC2-E19E5CCCF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مس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A134B-CF6E-4B22-8619-27E59CE85BAC}"/>
              </a:ext>
            </a:extLst>
          </p:cNvPr>
          <p:cNvSpPr/>
          <p:nvPr/>
        </p:nvSpPr>
        <p:spPr>
          <a:xfrm>
            <a:off x="1194726" y="1655397"/>
            <a:ext cx="4382430" cy="44032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2219C-B22C-44B5-9034-9014E6AD5D33}"/>
              </a:ext>
            </a:extLst>
          </p:cNvPr>
          <p:cNvSpPr/>
          <p:nvPr/>
        </p:nvSpPr>
        <p:spPr>
          <a:xfrm>
            <a:off x="6513384" y="1637579"/>
            <a:ext cx="4382430" cy="44032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1AD245-D292-456B-9344-9D797B7E489D}"/>
              </a:ext>
            </a:extLst>
          </p:cNvPr>
          <p:cNvSpPr txBox="1">
            <a:spLocks/>
          </p:cNvSpPr>
          <p:nvPr/>
        </p:nvSpPr>
        <p:spPr>
          <a:xfrm>
            <a:off x="1605781" y="3210404"/>
            <a:ext cx="3775249" cy="161582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کاهش عیار کانسنگ‌های مس در شیلی، افزایش اعتراض‌ مردم محلی در پرو و کمبود آب در هر دو کشور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کاهش پروژه‌های عیار بالا و با کیفیت و نیز کاهش تدریجی پروژه‌های بزرگ مقیاس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افزایش سریع حرکت به سمت انرژی‌های پاک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846F28-D87D-4EDB-B496-71FE8155AA46}"/>
              </a:ext>
            </a:extLst>
          </p:cNvPr>
          <p:cNvSpPr txBox="1">
            <a:spLocks/>
          </p:cNvSpPr>
          <p:nvPr/>
        </p:nvSpPr>
        <p:spPr>
          <a:xfrm>
            <a:off x="6624031" y="2833956"/>
            <a:ext cx="4161135" cy="25583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شروع بهره‌برداری از معدن مس کویلاوکو (</a:t>
            </a:r>
            <a:r>
              <a:rPr lang="en-US" sz="1400" dirty="0" err="1">
                <a:cs typeface="B Nazanin" panose="00000400000000000000" pitchFamily="2" charset="-78"/>
              </a:rPr>
              <a:t>Quellaveco</a:t>
            </a:r>
            <a:r>
              <a:rPr lang="fa-IR" sz="1400" dirty="0">
                <a:cs typeface="B Nazanin" panose="00000400000000000000" pitchFamily="2" charset="-78"/>
              </a:rPr>
              <a:t>) در پرو در ژولای سال 2022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بهره‌برداری از فاز توسعه‌ی معدن کاموا کاکولا (</a:t>
            </a:r>
            <a:r>
              <a:rPr lang="en-US" sz="1400" dirty="0" err="1">
                <a:cs typeface="B Nazanin" panose="00000400000000000000" pitchFamily="2" charset="-78"/>
              </a:rPr>
              <a:t>Kamoa</a:t>
            </a:r>
            <a:r>
              <a:rPr lang="en-US" sz="1400" dirty="0">
                <a:cs typeface="B Nazanin" panose="00000400000000000000" pitchFamily="2" charset="-78"/>
              </a:rPr>
              <a:t> </a:t>
            </a:r>
            <a:r>
              <a:rPr lang="en-US" sz="1400" dirty="0" err="1">
                <a:cs typeface="B Nazanin" panose="00000400000000000000" pitchFamily="2" charset="-78"/>
              </a:rPr>
              <a:t>Kakula</a:t>
            </a:r>
            <a:r>
              <a:rPr lang="fa-IR" sz="1400" dirty="0">
                <a:cs typeface="B Nazanin" panose="00000400000000000000" pitchFamily="2" charset="-78"/>
              </a:rPr>
              <a:t>) در جمهوری دموکراتیک کنگو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بهره‌برداری از معدن اویو تولگوی (</a:t>
            </a:r>
            <a:r>
              <a:rPr lang="en-US" sz="1400" dirty="0" err="1">
                <a:cs typeface="B Nazanin" panose="00000400000000000000" pitchFamily="2" charset="-78"/>
              </a:rPr>
              <a:t>Oyu</a:t>
            </a:r>
            <a:r>
              <a:rPr lang="en-US" sz="1400" dirty="0">
                <a:cs typeface="B Nazanin" panose="00000400000000000000" pitchFamily="2" charset="-78"/>
              </a:rPr>
              <a:t> Tolgoi</a:t>
            </a:r>
            <a:r>
              <a:rPr lang="fa-IR" sz="1400" dirty="0">
                <a:cs typeface="B Nazanin" panose="00000400000000000000" pitchFamily="2" charset="-78"/>
              </a:rPr>
              <a:t>) در مغولستان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بهره‌برداری از معدن کویبرادا بلانکا (</a:t>
            </a:r>
            <a:r>
              <a:rPr lang="en-US" sz="1400" dirty="0">
                <a:cs typeface="B Nazanin" panose="00000400000000000000" pitchFamily="2" charset="-78"/>
              </a:rPr>
              <a:t>Quebrada Blanca</a:t>
            </a:r>
            <a:r>
              <a:rPr lang="fa-IR" sz="1400" dirty="0">
                <a:cs typeface="B Nazanin" panose="00000400000000000000" pitchFamily="2" charset="-78"/>
              </a:rPr>
              <a:t>) در شیلی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بهره‌برداری از معدن اودوکان (</a:t>
            </a:r>
            <a:r>
              <a:rPr lang="en-US" sz="1400" dirty="0" err="1">
                <a:cs typeface="B Nazanin" panose="00000400000000000000" pitchFamily="2" charset="-78"/>
              </a:rPr>
              <a:t>Udokan</a:t>
            </a:r>
            <a:r>
              <a:rPr lang="fa-IR" sz="1400" dirty="0">
                <a:cs typeface="B Nazanin" panose="00000400000000000000" pitchFamily="2" charset="-78"/>
              </a:rPr>
              <a:t>) در روسیه : تامین 400 کیلوتن مس در سال برای بازارهای آسیا، بالاخص چین و هندوستان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269463-126A-48EA-B99E-4F511128D56E}"/>
              </a:ext>
            </a:extLst>
          </p:cNvPr>
          <p:cNvSpPr/>
          <p:nvPr/>
        </p:nvSpPr>
        <p:spPr>
          <a:xfrm>
            <a:off x="1194726" y="1988086"/>
            <a:ext cx="4382430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عوامل مختل‌کننده:</a:t>
            </a:r>
          </a:p>
          <a:p>
            <a:pPr algn="ctr" rtl="1"/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E89AA-7B2C-473B-9E31-5BF260DB9E5A}"/>
              </a:ext>
            </a:extLst>
          </p:cNvPr>
          <p:cNvSpPr/>
          <p:nvPr/>
        </p:nvSpPr>
        <p:spPr>
          <a:xfrm>
            <a:off x="6513384" y="1988086"/>
            <a:ext cx="4382430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افزایش موجودی مس در بازار در سال 2024 و به هم خوردن موازنه قیمت‌ها</a:t>
            </a:r>
          </a:p>
        </p:txBody>
      </p:sp>
    </p:spTree>
    <p:extLst>
      <p:ext uri="{BB962C8B-B14F-4D97-AF65-F5344CB8AC3E}">
        <p14:creationId xmlns:p14="http://schemas.microsoft.com/office/powerpoint/2010/main" val="11875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F592F-748B-4460-A119-903BF3C4EF1D}"/>
              </a:ext>
            </a:extLst>
          </p:cNvPr>
          <p:cNvCxnSpPr>
            <a:cxnSpLocks/>
          </p:cNvCxnSpPr>
          <p:nvPr/>
        </p:nvCxnSpPr>
        <p:spPr>
          <a:xfrm flipV="1">
            <a:off x="2248120" y="2394931"/>
            <a:ext cx="7367" cy="1166925"/>
          </a:xfrm>
          <a:prstGeom prst="line">
            <a:avLst/>
          </a:prstGeom>
          <a:ln w="25400">
            <a:solidFill>
              <a:srgbClr val="B3D73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12313E-7950-4B8A-BDDF-2F1ACEF5CE82}"/>
              </a:ext>
            </a:extLst>
          </p:cNvPr>
          <p:cNvCxnSpPr>
            <a:cxnSpLocks/>
          </p:cNvCxnSpPr>
          <p:nvPr/>
        </p:nvCxnSpPr>
        <p:spPr>
          <a:xfrm flipV="1">
            <a:off x="5919208" y="2713585"/>
            <a:ext cx="0" cy="848271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3309FB-70B6-4C1A-AC42-8A54F734B118}"/>
              </a:ext>
            </a:extLst>
          </p:cNvPr>
          <p:cNvSpPr txBox="1"/>
          <p:nvPr/>
        </p:nvSpPr>
        <p:spPr>
          <a:xfrm>
            <a:off x="8059403" y="1886055"/>
            <a:ext cx="24825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رشد 50 درصدی در 2023 (510 گیگاوات)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0522E9-746A-495F-AD8F-C9427239826F}"/>
              </a:ext>
            </a:extLst>
          </p:cNvPr>
          <p:cNvCxnSpPr>
            <a:cxnSpLocks/>
          </p:cNvCxnSpPr>
          <p:nvPr/>
        </p:nvCxnSpPr>
        <p:spPr>
          <a:xfrm flipV="1">
            <a:off x="9300745" y="2394931"/>
            <a:ext cx="0" cy="1166925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20CBA9-1144-4D64-95C9-27F063E16B11}"/>
              </a:ext>
            </a:extLst>
          </p:cNvPr>
          <p:cNvSpPr txBox="1"/>
          <p:nvPr/>
        </p:nvSpPr>
        <p:spPr>
          <a:xfrm>
            <a:off x="9605882" y="5842205"/>
            <a:ext cx="198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رشد 200 درصدی در 2022 </a:t>
            </a:r>
          </a:p>
          <a:p>
            <a:pPr algn="r" rtl="1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2FE8A-49E2-4FF7-943A-26F5E7372867}"/>
              </a:ext>
            </a:extLst>
          </p:cNvPr>
          <p:cNvCxnSpPr>
            <a:cxnSpLocks/>
          </p:cNvCxnSpPr>
          <p:nvPr/>
        </p:nvCxnSpPr>
        <p:spPr>
          <a:xfrm flipV="1">
            <a:off x="4088632" y="3894597"/>
            <a:ext cx="0" cy="860268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ED338B-2102-4A96-A87B-61229CB1B6D7}"/>
              </a:ext>
            </a:extLst>
          </p:cNvPr>
          <p:cNvCxnSpPr>
            <a:cxnSpLocks/>
          </p:cNvCxnSpPr>
          <p:nvPr/>
        </p:nvCxnSpPr>
        <p:spPr>
          <a:xfrm flipV="1">
            <a:off x="7470088" y="3838493"/>
            <a:ext cx="0" cy="1092114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95506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234756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82158D-5DB0-4DE4-8311-E3DE40B6B413}"/>
              </a:ext>
            </a:extLst>
          </p:cNvPr>
          <p:cNvSpPr/>
          <p:nvPr/>
        </p:nvSpPr>
        <p:spPr>
          <a:xfrm>
            <a:off x="250594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3065332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334502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3624724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4336516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89590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F9238-4466-4792-ACE0-86B78290D7F0}"/>
              </a:ext>
            </a:extLst>
          </p:cNvPr>
          <p:cNvSpPr/>
          <p:nvPr/>
        </p:nvSpPr>
        <p:spPr>
          <a:xfrm>
            <a:off x="5175604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2B8148-0EAC-48EA-9174-B78C9AFE0CF9}"/>
              </a:ext>
            </a:extLst>
          </p:cNvPr>
          <p:cNvSpPr/>
          <p:nvPr/>
        </p:nvSpPr>
        <p:spPr>
          <a:xfrm>
            <a:off x="545530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BA5280-DC6C-4ED4-812C-3CBD52F08D58}"/>
              </a:ext>
            </a:extLst>
          </p:cNvPr>
          <p:cNvSpPr/>
          <p:nvPr/>
        </p:nvSpPr>
        <p:spPr>
          <a:xfrm>
            <a:off x="644678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B0CA40-DB02-4584-A2DD-B7D68C56429D}"/>
              </a:ext>
            </a:extLst>
          </p:cNvPr>
          <p:cNvSpPr/>
          <p:nvPr/>
        </p:nvSpPr>
        <p:spPr>
          <a:xfrm>
            <a:off x="6726484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F1F42-4B48-4EC9-A6DB-203301CAD184}"/>
              </a:ext>
            </a:extLst>
          </p:cNvPr>
          <p:cNvSpPr/>
          <p:nvPr/>
        </p:nvSpPr>
        <p:spPr>
          <a:xfrm>
            <a:off x="700618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FC2582-DDFD-4D0F-BB66-43E4BE93F8CD}"/>
              </a:ext>
            </a:extLst>
          </p:cNvPr>
          <p:cNvSpPr/>
          <p:nvPr/>
        </p:nvSpPr>
        <p:spPr>
          <a:xfrm>
            <a:off x="799766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6A76DB-1033-47D7-B933-BE2A92ED6433}"/>
              </a:ext>
            </a:extLst>
          </p:cNvPr>
          <p:cNvSpPr/>
          <p:nvPr/>
        </p:nvSpPr>
        <p:spPr>
          <a:xfrm>
            <a:off x="8277364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E0D2E-E5B7-4072-B311-C08D8764E7B7}"/>
              </a:ext>
            </a:extLst>
          </p:cNvPr>
          <p:cNvSpPr/>
          <p:nvPr/>
        </p:nvSpPr>
        <p:spPr>
          <a:xfrm>
            <a:off x="855706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5B2E32B-813D-4BDA-8F85-10DF86C912CA}"/>
              </a:ext>
            </a:extLst>
          </p:cNvPr>
          <p:cNvSpPr/>
          <p:nvPr/>
        </p:nvSpPr>
        <p:spPr>
          <a:xfrm>
            <a:off x="2067591" y="3537590"/>
            <a:ext cx="368424" cy="368424"/>
          </a:xfrm>
          <a:prstGeom prst="ellipse">
            <a:avLst/>
          </a:prstGeom>
          <a:solidFill>
            <a:srgbClr val="B3D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4F43D4-B64F-4858-B1C9-B7A5FA9012F8}"/>
              </a:ext>
            </a:extLst>
          </p:cNvPr>
          <p:cNvSpPr/>
          <p:nvPr/>
        </p:nvSpPr>
        <p:spPr>
          <a:xfrm>
            <a:off x="3904420" y="3537590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20B2741-9553-4AA3-827E-6B77CC1D3231}"/>
              </a:ext>
            </a:extLst>
          </p:cNvPr>
          <p:cNvSpPr/>
          <p:nvPr/>
        </p:nvSpPr>
        <p:spPr>
          <a:xfrm>
            <a:off x="5734996" y="3537590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7F537E-6F9F-40EA-BDC8-317312C02EB0}"/>
              </a:ext>
            </a:extLst>
          </p:cNvPr>
          <p:cNvSpPr/>
          <p:nvPr/>
        </p:nvSpPr>
        <p:spPr>
          <a:xfrm>
            <a:off x="7285876" y="3537590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777C9C-A09A-413D-B6B5-1A9B87F6AA8A}"/>
              </a:ext>
            </a:extLst>
          </p:cNvPr>
          <p:cNvSpPr/>
          <p:nvPr/>
        </p:nvSpPr>
        <p:spPr>
          <a:xfrm>
            <a:off x="9116452" y="3537590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F14C23-0CFE-49A0-978F-34D7B319D3E4}"/>
              </a:ext>
            </a:extLst>
          </p:cNvPr>
          <p:cNvSpPr/>
          <p:nvPr/>
        </p:nvSpPr>
        <p:spPr>
          <a:xfrm>
            <a:off x="9828244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89F9C0-F42A-4831-9C0C-4D981F14B69B}"/>
              </a:ext>
            </a:extLst>
          </p:cNvPr>
          <p:cNvSpPr/>
          <p:nvPr/>
        </p:nvSpPr>
        <p:spPr>
          <a:xfrm>
            <a:off x="10107940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6BA5B4-03C5-42CB-B056-5091BB9478D5}"/>
              </a:ext>
            </a:extLst>
          </p:cNvPr>
          <p:cNvSpPr/>
          <p:nvPr/>
        </p:nvSpPr>
        <p:spPr>
          <a:xfrm>
            <a:off x="10387636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AC04D5F6-6E0C-4E4B-9432-0ACF62217DA6}"/>
              </a:ext>
            </a:extLst>
          </p:cNvPr>
          <p:cNvSpPr/>
          <p:nvPr/>
        </p:nvSpPr>
        <p:spPr>
          <a:xfrm>
            <a:off x="2785636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4616212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6167092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7A42856E-ED29-4B24-A475-1B3977DB2AA2}"/>
              </a:ext>
            </a:extLst>
          </p:cNvPr>
          <p:cNvSpPr/>
          <p:nvPr/>
        </p:nvSpPr>
        <p:spPr>
          <a:xfrm>
            <a:off x="7717972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39B73791-54AF-4B2C-BA71-7F6BB320543A}"/>
              </a:ext>
            </a:extLst>
          </p:cNvPr>
          <p:cNvSpPr/>
          <p:nvPr/>
        </p:nvSpPr>
        <p:spPr>
          <a:xfrm>
            <a:off x="954854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FBF22-0F7C-4466-9FC4-C42CB8E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>
              <a:lnSpc>
                <a:spcPct val="130000"/>
              </a:lnSpc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تغییرات قیمتی مواد معدنی حیاتی بدلیل تقاضای بخش انرژی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2E854C-AF40-481B-9420-7D6BE76D25F2}"/>
              </a:ext>
            </a:extLst>
          </p:cNvPr>
          <p:cNvSpPr txBox="1"/>
          <p:nvPr/>
        </p:nvSpPr>
        <p:spPr>
          <a:xfrm>
            <a:off x="9866496" y="2709347"/>
            <a:ext cx="203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accent5"/>
                </a:solidFill>
                <a:cs typeface="B Nazanin" panose="00000400000000000000" pitchFamily="2" charset="-78"/>
              </a:rPr>
              <a:t>سیستم‌های ذخیره‌سازی انرژی </a:t>
            </a:r>
            <a:endParaRPr lang="ko-KR" altLang="en-US" b="1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47DA5A-77FC-473F-BD3D-255F23843D45}"/>
              </a:ext>
            </a:extLst>
          </p:cNvPr>
          <p:cNvSpPr txBox="1"/>
          <p:nvPr/>
        </p:nvSpPr>
        <p:spPr>
          <a:xfrm>
            <a:off x="7954872" y="4128630"/>
            <a:ext cx="255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accent4"/>
                </a:solidFill>
                <a:cs typeface="B Nazanin" panose="00000400000000000000" pitchFamily="2" charset="-78"/>
              </a:rPr>
              <a:t>سیستم‌های تولید برق بادی و فوتوولتائیک</a:t>
            </a:r>
            <a:endParaRPr lang="ko-KR" altLang="en-US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FC8CC31-A77C-4A18-A276-57102DBF5881}"/>
              </a:ext>
            </a:extLst>
          </p:cNvPr>
          <p:cNvSpPr/>
          <p:nvPr/>
        </p:nvSpPr>
        <p:spPr>
          <a:xfrm>
            <a:off x="8836756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9E86EC-9F0D-4B24-933D-77390317F8D9}"/>
              </a:ext>
            </a:extLst>
          </p:cNvPr>
          <p:cNvSpPr txBox="1"/>
          <p:nvPr/>
        </p:nvSpPr>
        <p:spPr>
          <a:xfrm>
            <a:off x="6259106" y="2816150"/>
            <a:ext cx="24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accent3"/>
                </a:solidFill>
                <a:cs typeface="B Nazanin" panose="00000400000000000000" pitchFamily="2" charset="-78"/>
              </a:rPr>
              <a:t>تغییرات تقاضا برای لیتیوم در بازه‌‌ی زمانی 2022-2017</a:t>
            </a:r>
            <a:endParaRPr lang="ko-KR" altLang="en-US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66C86D-D910-48CD-910C-A5FD5CA37002}"/>
              </a:ext>
            </a:extLst>
          </p:cNvPr>
          <p:cNvSpPr txBox="1"/>
          <p:nvPr/>
        </p:nvSpPr>
        <p:spPr>
          <a:xfrm>
            <a:off x="6219057" y="5144544"/>
            <a:ext cx="24825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افزایش 300 درصدی تقاضا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AF07D10-1363-4D39-88D3-31BC709DE63E}"/>
              </a:ext>
            </a:extLst>
          </p:cNvPr>
          <p:cNvGrpSpPr/>
          <p:nvPr/>
        </p:nvGrpSpPr>
        <p:grpSpPr>
          <a:xfrm flipH="1">
            <a:off x="199902" y="3446614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72" name="Rounded Rectangle 25">
              <a:extLst>
                <a:ext uri="{FF2B5EF4-FFF2-40B4-BE49-F238E27FC236}">
                  <a16:creationId xmlns:a16="http://schemas.microsoft.com/office/drawing/2014/main" id="{C17366D5-486F-4862-B5D8-0CB484491084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26">
              <a:extLst>
                <a:ext uri="{FF2B5EF4-FFF2-40B4-BE49-F238E27FC236}">
                  <a16:creationId xmlns:a16="http://schemas.microsoft.com/office/drawing/2014/main" id="{A4D8E6A5-A673-4758-9B54-0C6134D39EFF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0C29261-344B-4306-AAB0-6AF108B3C035}"/>
              </a:ext>
            </a:extLst>
          </p:cNvPr>
          <p:cNvCxnSpPr>
            <a:cxnSpLocks/>
          </p:cNvCxnSpPr>
          <p:nvPr/>
        </p:nvCxnSpPr>
        <p:spPr>
          <a:xfrm flipV="1">
            <a:off x="10851548" y="3837721"/>
            <a:ext cx="0" cy="1800000"/>
          </a:xfrm>
          <a:prstGeom prst="line">
            <a:avLst/>
          </a:prstGeom>
          <a:ln>
            <a:headEnd type="oval" w="lg" len="lg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11698AF5-4F6D-4AD4-B7D3-1022AC2D5B25}"/>
              </a:ext>
            </a:extLst>
          </p:cNvPr>
          <p:cNvSpPr/>
          <p:nvPr/>
        </p:nvSpPr>
        <p:spPr>
          <a:xfrm>
            <a:off x="10667336" y="3537590"/>
            <a:ext cx="368424" cy="3684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7DE13F-BE11-4B5E-A9BB-D799C0566DCE}"/>
              </a:ext>
            </a:extLst>
          </p:cNvPr>
          <p:cNvSpPr txBox="1"/>
          <p:nvPr/>
        </p:nvSpPr>
        <p:spPr>
          <a:xfrm>
            <a:off x="4704792" y="4133287"/>
            <a:ext cx="24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تغییرات تقاضا برای کبالت در بازه‌ی زمانی 2022-2017</a:t>
            </a:r>
            <a:endParaRPr lang="ko-KR" altLang="en-US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21CE07-27ED-4854-A0D0-8FF02C1B8D32}"/>
              </a:ext>
            </a:extLst>
          </p:cNvPr>
          <p:cNvSpPr txBox="1"/>
          <p:nvPr/>
        </p:nvSpPr>
        <p:spPr>
          <a:xfrm>
            <a:off x="4677947" y="2192165"/>
            <a:ext cx="24825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افزایش 70 درصدی تقاضا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270F8D4-46DE-4A9D-ABC8-1C01D9500DF4}"/>
              </a:ext>
            </a:extLst>
          </p:cNvPr>
          <p:cNvSpPr txBox="1"/>
          <p:nvPr/>
        </p:nvSpPr>
        <p:spPr>
          <a:xfrm>
            <a:off x="2917594" y="2723206"/>
            <a:ext cx="24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accent1"/>
                </a:solidFill>
                <a:cs typeface="B Nazanin" panose="00000400000000000000" pitchFamily="2" charset="-78"/>
              </a:rPr>
              <a:t>تغییرات تقاضا برای نیکل در بازه‌ی زمانی 2022-2017</a:t>
            </a:r>
            <a:endParaRPr lang="ko-KR" alt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351E89-30D0-43E1-AE59-9005A230E159}"/>
              </a:ext>
            </a:extLst>
          </p:cNvPr>
          <p:cNvSpPr txBox="1"/>
          <p:nvPr/>
        </p:nvSpPr>
        <p:spPr>
          <a:xfrm>
            <a:off x="2749504" y="4823189"/>
            <a:ext cx="24825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افزایش 40 درصدی تقاضا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3E6590B-F684-4EE0-9F5A-665FA14C6403}"/>
              </a:ext>
            </a:extLst>
          </p:cNvPr>
          <p:cNvSpPr txBox="1"/>
          <p:nvPr/>
        </p:nvSpPr>
        <p:spPr>
          <a:xfrm>
            <a:off x="976465" y="4041436"/>
            <a:ext cx="24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rgbClr val="B3D73F"/>
                </a:solidFill>
                <a:cs typeface="B Nazanin" panose="00000400000000000000" pitchFamily="2" charset="-78"/>
              </a:rPr>
              <a:t>سهم لیتیوم، کبالت و نیکل از بخش انرژی‌های پاک</a:t>
            </a:r>
            <a:endParaRPr lang="ko-KR" altLang="en-US" b="1" dirty="0">
              <a:solidFill>
                <a:srgbClr val="B3D73F"/>
              </a:solidFill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C82B90-5615-48D6-A4F2-AEA5C8CB403A}"/>
              </a:ext>
            </a:extLst>
          </p:cNvPr>
          <p:cNvSpPr txBox="1"/>
          <p:nvPr/>
        </p:nvSpPr>
        <p:spPr>
          <a:xfrm>
            <a:off x="901579" y="1666208"/>
            <a:ext cx="279244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در سال 2022: لیتیوم 56% ، کبالت 40% ، نیکل 16%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200" b="1" dirty="0">
                <a:cs typeface="B Nazanin" panose="00000400000000000000" pitchFamily="2" charset="-78"/>
              </a:rPr>
              <a:t>در سال 2017: لیتیوم 30% ، کبالت 17% ، نیکل 6%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65C57F7-6CEF-42D6-AAF9-CC31F02A1540}"/>
              </a:ext>
            </a:extLst>
          </p:cNvPr>
          <p:cNvSpPr/>
          <p:nvPr/>
        </p:nvSpPr>
        <p:spPr>
          <a:xfrm>
            <a:off x="1514452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5411885-CCF2-49FB-98F4-2F312105ECEC}"/>
              </a:ext>
            </a:extLst>
          </p:cNvPr>
          <p:cNvSpPr/>
          <p:nvPr/>
        </p:nvSpPr>
        <p:spPr>
          <a:xfrm>
            <a:off x="1794148" y="361379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75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75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250"/>
                            </p:stCondLst>
                            <p:childTnLst>
                              <p:par>
                                <p:cTn id="2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250"/>
                            </p:stCondLst>
                            <p:childTnLst>
                              <p:par>
                                <p:cTn id="2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build="p"/>
      <p:bldP spid="63" grpId="0"/>
      <p:bldP spid="65" grpId="0"/>
      <p:bldP spid="67" grpId="0" animBg="1"/>
      <p:bldP spid="69" grpId="0"/>
      <p:bldP spid="70" grpId="0"/>
      <p:bldP spid="75" grpId="0" animBg="1"/>
      <p:bldP spid="76" grpId="0"/>
      <p:bldP spid="77" grpId="0"/>
      <p:bldP spid="79" grpId="0"/>
      <p:bldP spid="80" grpId="0"/>
      <p:bldP spid="83" grpId="0"/>
      <p:bldP spid="84" grpId="0"/>
      <p:bldP spid="85" grpId="0" animBg="1"/>
      <p:bldP spid="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>
                <a:cs typeface="B Titr" panose="00000700000000000000" pitchFamily="2" charset="-78"/>
              </a:rPr>
              <a:t>مروری بر جزئیات روند لیتیوم</a:t>
            </a:r>
            <a:endParaRPr lang="en-US" sz="28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451C23-760F-47C2-B79F-258EFF0FD637}"/>
              </a:ext>
            </a:extLst>
          </p:cNvPr>
          <p:cNvCxnSpPr>
            <a:cxnSpLocks/>
          </p:cNvCxnSpPr>
          <p:nvPr/>
        </p:nvCxnSpPr>
        <p:spPr>
          <a:xfrm>
            <a:off x="8701346" y="1601096"/>
            <a:ext cx="43030" cy="510450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12E16E-2EB0-4B8A-9059-B97A41725E53}"/>
              </a:ext>
            </a:extLst>
          </p:cNvPr>
          <p:cNvCxnSpPr>
            <a:cxnSpLocks/>
          </p:cNvCxnSpPr>
          <p:nvPr/>
        </p:nvCxnSpPr>
        <p:spPr>
          <a:xfrm>
            <a:off x="8701346" y="1596636"/>
            <a:ext cx="349065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1D79B7-3E17-4C5D-A8E1-7AEED034679B}"/>
              </a:ext>
            </a:extLst>
          </p:cNvPr>
          <p:cNvGrpSpPr/>
          <p:nvPr/>
        </p:nvGrpSpPr>
        <p:grpSpPr>
          <a:xfrm>
            <a:off x="8547568" y="1741992"/>
            <a:ext cx="352233" cy="352233"/>
            <a:chOff x="8093534" y="1164886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F0F5F8-66AB-4DDA-9D4D-3B8E01E31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76B1CFD-0117-485A-9B9A-00BBBA4A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8D4B6-2D7A-4485-A7B2-D0636050501F}"/>
              </a:ext>
            </a:extLst>
          </p:cNvPr>
          <p:cNvGrpSpPr/>
          <p:nvPr/>
        </p:nvGrpSpPr>
        <p:grpSpPr>
          <a:xfrm>
            <a:off x="8547568" y="2183601"/>
            <a:ext cx="352233" cy="352233"/>
            <a:chOff x="8093534" y="1164886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6FBE09-85B5-4343-8F06-3F33908313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9937165-C41A-4058-994E-62270B0A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4ED3C7-5602-4D8A-9109-BCD4981B3944}"/>
              </a:ext>
            </a:extLst>
          </p:cNvPr>
          <p:cNvGrpSpPr/>
          <p:nvPr/>
        </p:nvGrpSpPr>
        <p:grpSpPr>
          <a:xfrm>
            <a:off x="8547568" y="2625210"/>
            <a:ext cx="352233" cy="352233"/>
            <a:chOff x="8093534" y="1164886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F8260C-D5BC-470D-8640-7E00131F4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1AB6A866-4A9F-4F7E-8897-729FC10A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6E3E96-EF07-41EC-A26A-27E90D720CF2}"/>
              </a:ext>
            </a:extLst>
          </p:cNvPr>
          <p:cNvGrpSpPr/>
          <p:nvPr/>
        </p:nvGrpSpPr>
        <p:grpSpPr>
          <a:xfrm>
            <a:off x="8547568" y="3066819"/>
            <a:ext cx="352233" cy="352233"/>
            <a:chOff x="8093534" y="1164886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602FF0F-572E-493F-85C1-097B9986E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rgbClr val="57CCC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2E2C0C1-DDDF-47F6-8A7A-F3A7688C3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B54A6B-F2BB-4D5B-99D4-D698341D9DF2}"/>
              </a:ext>
            </a:extLst>
          </p:cNvPr>
          <p:cNvGrpSpPr/>
          <p:nvPr/>
        </p:nvGrpSpPr>
        <p:grpSpPr>
          <a:xfrm>
            <a:off x="8547568" y="3508428"/>
            <a:ext cx="352233" cy="352233"/>
            <a:chOff x="8093534" y="1164886"/>
            <a:chExt cx="548640" cy="5486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371919-0BE2-4A8D-AA5F-656C7F0BF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D653D3E0-A25D-4E8D-84B1-8F115EC2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5514137-6CDB-4916-8929-82A5BEAEDA8C}"/>
              </a:ext>
            </a:extLst>
          </p:cNvPr>
          <p:cNvSpPr txBox="1"/>
          <p:nvPr/>
        </p:nvSpPr>
        <p:spPr>
          <a:xfrm>
            <a:off x="2370057" y="1714400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25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رشد 200 درصدی تقاضا در 2021 در مقایسه با 2017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4FE7A4-2A1F-4CDE-8A59-F628D8F91F51}"/>
              </a:ext>
            </a:extLst>
          </p:cNvPr>
          <p:cNvSpPr txBox="1"/>
          <p:nvPr/>
        </p:nvSpPr>
        <p:spPr>
          <a:xfrm>
            <a:off x="2370057" y="2162481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رشد 30 درصدی تقاضا در 2022 نسبت به 2021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E0E2BE-16A4-4A80-80F1-C7EBDD054461}"/>
              </a:ext>
            </a:extLst>
          </p:cNvPr>
          <p:cNvSpPr txBox="1"/>
          <p:nvPr/>
        </p:nvSpPr>
        <p:spPr>
          <a:xfrm>
            <a:off x="2370057" y="2610562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نرخ رشد سالیانه‌ی تولید لیتیوم : تقریبا (35-25)%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2B7297-C59C-4A77-BC5A-187BFE2AD055}"/>
              </a:ext>
            </a:extLst>
          </p:cNvPr>
          <p:cNvSpPr txBox="1"/>
          <p:nvPr/>
        </p:nvSpPr>
        <p:spPr>
          <a:xfrm>
            <a:off x="2370057" y="3058643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افزایش ذخایر دپوشده در 2023 و کاهش قیمت‌ها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B5F0C1-A81C-48E8-B131-DBDF777FC5A8}"/>
              </a:ext>
            </a:extLst>
          </p:cNvPr>
          <p:cNvSpPr txBox="1"/>
          <p:nvPr/>
        </p:nvSpPr>
        <p:spPr>
          <a:xfrm>
            <a:off x="1367929" y="3506724"/>
            <a:ext cx="70981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افزایش مجدد قیمت‌ها بالاخص گرید باتری در انتهای 2023 و افزایش هزینه‌های استخراج از منابع غیرشورابه‌‌ای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ACDC29-3CE1-4428-91F0-7BCAE6185EC8}"/>
              </a:ext>
            </a:extLst>
          </p:cNvPr>
          <p:cNvGrpSpPr/>
          <p:nvPr/>
        </p:nvGrpSpPr>
        <p:grpSpPr>
          <a:xfrm>
            <a:off x="8547568" y="4002008"/>
            <a:ext cx="352233" cy="352233"/>
            <a:chOff x="8093534" y="1164886"/>
            <a:chExt cx="548640" cy="5486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0C902C-55B4-4190-BB34-9F9D670EF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147E1506-7E48-4A36-9742-5E0D50F31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DE9F3D-C6D1-4BD0-A330-D3BBF6B01539}"/>
              </a:ext>
            </a:extLst>
          </p:cNvPr>
          <p:cNvGrpSpPr/>
          <p:nvPr/>
        </p:nvGrpSpPr>
        <p:grpSpPr>
          <a:xfrm>
            <a:off x="8547568" y="4443617"/>
            <a:ext cx="352233" cy="352233"/>
            <a:chOff x="8093534" y="1164886"/>
            <a:chExt cx="548640" cy="54864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0C6EB0C-24AE-47F0-94DC-1E8AEE04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BB017F83-5BD9-4720-8CEC-1C9B47F3F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98F370-D441-49CF-895B-ED98C5D0286A}"/>
              </a:ext>
            </a:extLst>
          </p:cNvPr>
          <p:cNvGrpSpPr/>
          <p:nvPr/>
        </p:nvGrpSpPr>
        <p:grpSpPr>
          <a:xfrm>
            <a:off x="8547568" y="4885226"/>
            <a:ext cx="352233" cy="352233"/>
            <a:chOff x="8093534" y="1164886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725DF2A-1549-4440-98D8-86BFCD03E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0F814F9-A8E1-4B04-95A5-7B46420B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2535CFC-D504-4DCD-B72A-04A6FFA40652}"/>
              </a:ext>
            </a:extLst>
          </p:cNvPr>
          <p:cNvGrpSpPr/>
          <p:nvPr/>
        </p:nvGrpSpPr>
        <p:grpSpPr>
          <a:xfrm>
            <a:off x="8547568" y="5326835"/>
            <a:ext cx="352233" cy="352233"/>
            <a:chOff x="8093534" y="1164886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01D3FFB-78E2-4F07-A7B1-A57A817DF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324552C0-E1F7-4D5F-8332-00100212C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8C664E9-BF8B-45F2-A3E5-FF59E941B4F0}"/>
              </a:ext>
            </a:extLst>
          </p:cNvPr>
          <p:cNvSpPr txBox="1"/>
          <p:nvPr/>
        </p:nvSpPr>
        <p:spPr>
          <a:xfrm>
            <a:off x="2370057" y="3974416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راه‌اندازی پروژه‌های جدید معدنکاری در کانادا و آرژانتین و برزیل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B61C19-1618-4763-AAF2-CAD71ADE5CCE}"/>
              </a:ext>
            </a:extLst>
          </p:cNvPr>
          <p:cNvSpPr txBox="1"/>
          <p:nvPr/>
        </p:nvSpPr>
        <p:spPr>
          <a:xfrm>
            <a:off x="975001" y="4422497"/>
            <a:ext cx="749105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افزایش توسعه و تنوع‌بخشی در صنایع پائین‌دستی لیتیوم در چند کشور اروپایی و آفریقایی (تبدیل کربنات لیتیوم به هیدرواکسید لیتیوم)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7FECE9-1572-4FBC-9BF9-8FA7EFE91A53}"/>
              </a:ext>
            </a:extLst>
          </p:cNvPr>
          <p:cNvSpPr txBox="1"/>
          <p:nvPr/>
        </p:nvSpPr>
        <p:spPr>
          <a:xfrm>
            <a:off x="975001" y="4870578"/>
            <a:ext cx="749105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متضررشدن صنایع کوچک و محلی لیتیوم بالاخص صنایع خالص‌سازی لیتیوم در چین بدلیل نوسان قیمت‌ها و وجود عدم قطعیت‌ها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E54EAD-E7EF-4B73-92F1-FB98C444FAE6}"/>
              </a:ext>
            </a:extLst>
          </p:cNvPr>
          <p:cNvSpPr txBox="1"/>
          <p:nvPr/>
        </p:nvSpPr>
        <p:spPr>
          <a:xfrm>
            <a:off x="2370057" y="5318659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افزایش استخراج لیتیوم از پهنه‌های نمکی آمریکای جنوبی و سنگ‌های سخت موجود در استرالیا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4E32E9-E1F4-48E9-8C5B-C32402068E2C}"/>
              </a:ext>
            </a:extLst>
          </p:cNvPr>
          <p:cNvSpPr txBox="1"/>
          <p:nvPr/>
        </p:nvSpPr>
        <p:spPr>
          <a:xfrm>
            <a:off x="76200" y="5958867"/>
            <a:ext cx="5227862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fa-IR" sz="1200" b="1" dirty="0">
                <a:cs typeface="B Titr" panose="00000700000000000000" pitchFamily="2" charset="-78"/>
              </a:rPr>
              <a:t>چشم‌انداز در کوتاه‌مدت متزلزل لیکن در بلندمدت چشم‌انداز کاملا مثبت تلقی می‌گردد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43D525F-FCC6-44C9-AAB7-910ECE41D2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30" y="2741235"/>
            <a:ext cx="3010031" cy="212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66" grpId="0"/>
      <p:bldP spid="67" grpId="0"/>
      <p:bldP spid="68" grpId="0"/>
      <p:bldP spid="69" grpId="0"/>
      <p:bldP spid="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3042A80-15BD-4D06-A5E3-46FD46047180}"/>
              </a:ext>
            </a:extLst>
          </p:cNvPr>
          <p:cNvGrpSpPr/>
          <p:nvPr/>
        </p:nvGrpSpPr>
        <p:grpSpPr>
          <a:xfrm>
            <a:off x="726385" y="1137552"/>
            <a:ext cx="10612175" cy="4582895"/>
            <a:chOff x="-316006" y="887506"/>
            <a:chExt cx="10739229" cy="45828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56C884-3F73-4FC1-B027-748554BAC5EA}"/>
                </a:ext>
              </a:extLst>
            </p:cNvPr>
            <p:cNvSpPr/>
            <p:nvPr/>
          </p:nvSpPr>
          <p:spPr>
            <a:xfrm>
              <a:off x="-316006" y="887506"/>
              <a:ext cx="10739229" cy="458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A1D9E6-68D8-4547-830C-A921200B7848}"/>
                </a:ext>
              </a:extLst>
            </p:cNvPr>
            <p:cNvGrpSpPr/>
            <p:nvPr/>
          </p:nvGrpSpPr>
          <p:grpSpPr>
            <a:xfrm>
              <a:off x="-204192" y="943125"/>
              <a:ext cx="10515600" cy="4471657"/>
              <a:chOff x="838200" y="1160109"/>
              <a:chExt cx="10515600" cy="447165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2704B803-D565-4D63-BE64-F0A5EFAB9FA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160109"/>
                <a:ext cx="10515600" cy="44716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F78573B6-0B52-4078-A472-CFF9F1E2B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7535" y="1504604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کشورها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3194987D-E471-4667-ADC2-A2B18D80E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9222" y="1770611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کوبا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F59FC185-197D-45CE-98FE-4FA55D8CB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1995" y="2098480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کنگو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CB6CDD52-D85E-49FA-85CE-EA12227E1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7535" y="2364487"/>
                <a:ext cx="648392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کانادا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4C8386DC-7136-4FFA-80B9-9CF2CEFD0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9221" y="2688685"/>
                <a:ext cx="59851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فنلاند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5F76347A-DB4B-4CC8-83DC-5E4575391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7536" y="2945786"/>
                <a:ext cx="50707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10D7DC8C-28D7-44A7-9A33-5A3C811FC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9221" y="3262933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نیوکالدونیا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7742C2FA-3329-4AC6-85E7-26AAF3842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9220" y="3565194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روسیه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1B18B6DE-C109-4E32-A694-79910E331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9219" y="3840184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فیلیپین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C39809F0-4C66-49F8-8270-379C04995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7535" y="4146493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اندونزی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EC07270B-B698-4EDA-8E7C-59114E2DA0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065" y="1176735"/>
                <a:ext cx="141870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 معدنکاری‌شده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C8650799-37C3-41FD-B22A-0B2CE119A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269" y="1185048"/>
                <a:ext cx="141870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 خالص‌سازی‌شده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BDEE743-2228-4DC2-92FA-310432A0E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2932" y="1176735"/>
                <a:ext cx="141870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 معدنکاری‌شده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0B5F7C33-FAE6-44C2-ADE0-F82A2DF03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4168" y="1185048"/>
                <a:ext cx="1548938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 خالص‌سازی‌شده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195396C1-DEFF-4E09-8C94-5428D82F7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14383" y="1654013"/>
                <a:ext cx="778496" cy="2331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622070B8-6933-4B53-945C-FB9E0292E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116073" y="1646814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کیلوتن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9A7018-EB33-4856-A8C5-16286BC97EA9}"/>
              </a:ext>
            </a:extLst>
          </p:cNvPr>
          <p:cNvSpPr txBox="1"/>
          <p:nvPr/>
        </p:nvSpPr>
        <p:spPr>
          <a:xfrm>
            <a:off x="3124962" y="34025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روندهای تولید نیکل و کبالت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A2C2B-1934-44F7-860A-C2572B246C2D}"/>
              </a:ext>
            </a:extLst>
          </p:cNvPr>
          <p:cNvSpPr txBox="1"/>
          <p:nvPr/>
        </p:nvSpPr>
        <p:spPr>
          <a:xfrm>
            <a:off x="2322310" y="6001876"/>
            <a:ext cx="7591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ar-SA" sz="1600" dirty="0">
                <a:cs typeface="B Nazanin" panose="00000400000000000000" pitchFamily="2" charset="-78"/>
              </a:rPr>
              <a:t>اندونزی بعنوان بزرگترین کانون معدن</a:t>
            </a:r>
            <a:r>
              <a:rPr lang="en-US" sz="1600" dirty="0">
                <a:cs typeface="B Nazanin" panose="00000400000000000000" pitchFamily="2" charset="-78"/>
              </a:rPr>
              <a:t>‌</a:t>
            </a:r>
            <a:r>
              <a:rPr lang="ar-SA" sz="1600" dirty="0">
                <a:cs typeface="B Nazanin" panose="00000400000000000000" pitchFamily="2" charset="-78"/>
              </a:rPr>
              <a:t>کاری و خالص‌سازی نیکل در جهان سربرافراشت و قد علم کرد</a:t>
            </a:r>
            <a:endParaRPr lang="fa-IR" sz="1600" dirty="0">
              <a:cs typeface="B Nazanin" panose="00000400000000000000" pitchFamily="2" charset="-78"/>
            </a:endParaRPr>
          </a:p>
          <a:p>
            <a:pPr algn="ctr" rtl="1">
              <a:lnSpc>
                <a:spcPct val="125000"/>
              </a:lnSpc>
            </a:pPr>
            <a:r>
              <a:rPr lang="ar-SA" sz="1600" dirty="0">
                <a:cs typeface="B Nazanin" panose="00000400000000000000" pitchFamily="2" charset="-78"/>
              </a:rPr>
              <a:t> زنجیره‌ی تامین کبالت توسط شرکت چینی </a:t>
            </a:r>
            <a:r>
              <a:rPr lang="en-US" sz="1400" dirty="0">
                <a:cs typeface="B Nazanin" panose="00000400000000000000" pitchFamily="2" charset="-78"/>
              </a:rPr>
              <a:t>DRC</a:t>
            </a:r>
            <a:r>
              <a:rPr lang="ar-SA" sz="1600" dirty="0">
                <a:cs typeface="B Nazanin" panose="00000400000000000000" pitchFamily="2" charset="-78"/>
              </a:rPr>
              <a:t> ، همچنان </a:t>
            </a:r>
            <a:r>
              <a:rPr lang="fa-IR" sz="1600" dirty="0">
                <a:cs typeface="B Nazanin" panose="00000400000000000000" pitchFamily="2" charset="-78"/>
              </a:rPr>
              <a:t>در صدر</a:t>
            </a:r>
            <a:r>
              <a:rPr lang="ar-SA" sz="1600" dirty="0">
                <a:cs typeface="B Nazanin" panose="00000400000000000000" pitchFamily="2" charset="-78"/>
              </a:rPr>
              <a:t> باقی ماند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0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E4C6A58-393C-4819-91B8-CC7B72E3B654}"/>
              </a:ext>
            </a:extLst>
          </p:cNvPr>
          <p:cNvGrpSpPr/>
          <p:nvPr/>
        </p:nvGrpSpPr>
        <p:grpSpPr>
          <a:xfrm flipH="1">
            <a:off x="1190071" y="5299326"/>
            <a:ext cx="7551592" cy="1630998"/>
            <a:chOff x="-2205592" y="4389120"/>
            <a:chExt cx="10925568" cy="2359712"/>
          </a:xfrm>
        </p:grpSpPr>
        <p:sp>
          <p:nvSpPr>
            <p:cNvPr id="156" name="Freeform: Shape 74">
              <a:extLst>
                <a:ext uri="{FF2B5EF4-FFF2-40B4-BE49-F238E27FC236}">
                  <a16:creationId xmlns:a16="http://schemas.microsoft.com/office/drawing/2014/main" id="{6CB8DC97-F8D7-4393-A36A-6AFB79BB39DB}"/>
                </a:ext>
              </a:extLst>
            </p:cNvPr>
            <p:cNvSpPr/>
            <p:nvPr/>
          </p:nvSpPr>
          <p:spPr>
            <a:xfrm>
              <a:off x="7642766" y="475970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75">
              <a:extLst>
                <a:ext uri="{FF2B5EF4-FFF2-40B4-BE49-F238E27FC236}">
                  <a16:creationId xmlns:a16="http://schemas.microsoft.com/office/drawing/2014/main" id="{EF521B39-1EC1-4F96-BF6F-2DD2A3867AC2}"/>
                </a:ext>
              </a:extLst>
            </p:cNvPr>
            <p:cNvSpPr/>
            <p:nvPr/>
          </p:nvSpPr>
          <p:spPr>
            <a:xfrm>
              <a:off x="-2205592" y="5123655"/>
              <a:ext cx="10721989" cy="931131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CDBF303-5D66-4B08-A49F-3F6FD203D93E}"/>
                </a:ext>
              </a:extLst>
            </p:cNvPr>
            <p:cNvGrpSpPr/>
            <p:nvPr/>
          </p:nvGrpSpPr>
          <p:grpSpPr>
            <a:xfrm>
              <a:off x="8124866" y="438912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Freeform: Shape 77">
                <a:extLst>
                  <a:ext uri="{FF2B5EF4-FFF2-40B4-BE49-F238E27FC236}">
                    <a16:creationId xmlns:a16="http://schemas.microsoft.com/office/drawing/2014/main" id="{2CB5DF28-124F-468F-8A37-700455C0BEAC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78">
                <a:extLst>
                  <a:ext uri="{FF2B5EF4-FFF2-40B4-BE49-F238E27FC236}">
                    <a16:creationId xmlns:a16="http://schemas.microsoft.com/office/drawing/2014/main" id="{5B01BB60-0C03-44D0-B55C-58932F652CE2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4334B3-F7F6-42EE-84DE-DEB3B765F909}"/>
              </a:ext>
            </a:extLst>
          </p:cNvPr>
          <p:cNvGrpSpPr/>
          <p:nvPr/>
        </p:nvGrpSpPr>
        <p:grpSpPr>
          <a:xfrm flipH="1">
            <a:off x="2924418" y="4223756"/>
            <a:ext cx="5418145" cy="1630998"/>
            <a:chOff x="1924110" y="365760"/>
            <a:chExt cx="7838917" cy="2359712"/>
          </a:xfrm>
        </p:grpSpPr>
        <p:sp>
          <p:nvSpPr>
            <p:cNvPr id="141" name="Freeform: Shape 80">
              <a:extLst>
                <a:ext uri="{FF2B5EF4-FFF2-40B4-BE49-F238E27FC236}">
                  <a16:creationId xmlns:a16="http://schemas.microsoft.com/office/drawing/2014/main" id="{3A1ABDDA-68CE-46EB-82D5-7C83C9956486}"/>
                </a:ext>
              </a:extLst>
            </p:cNvPr>
            <p:cNvSpPr/>
            <p:nvPr/>
          </p:nvSpPr>
          <p:spPr>
            <a:xfrm>
              <a:off x="8685817" y="73634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81">
              <a:extLst>
                <a:ext uri="{FF2B5EF4-FFF2-40B4-BE49-F238E27FC236}">
                  <a16:creationId xmlns:a16="http://schemas.microsoft.com/office/drawing/2014/main" id="{CE9A1BE1-FA61-41BD-9DA9-024F84589906}"/>
                </a:ext>
              </a:extLst>
            </p:cNvPr>
            <p:cNvSpPr/>
            <p:nvPr/>
          </p:nvSpPr>
          <p:spPr>
            <a:xfrm>
              <a:off x="1924110" y="1100295"/>
              <a:ext cx="7598123" cy="931131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502E5B8-09EE-4687-9425-C3ACDD619043}"/>
                </a:ext>
              </a:extLst>
            </p:cNvPr>
            <p:cNvGrpSpPr/>
            <p:nvPr/>
          </p:nvGrpSpPr>
          <p:grpSpPr>
            <a:xfrm>
              <a:off x="9167917" y="36576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Freeform: Shape 83">
                <a:extLst>
                  <a:ext uri="{FF2B5EF4-FFF2-40B4-BE49-F238E27FC236}">
                    <a16:creationId xmlns:a16="http://schemas.microsoft.com/office/drawing/2014/main" id="{89A76A44-D9D9-470E-A3E6-D051957CFCB6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84">
                <a:extLst>
                  <a:ext uri="{FF2B5EF4-FFF2-40B4-BE49-F238E27FC236}">
                    <a16:creationId xmlns:a16="http://schemas.microsoft.com/office/drawing/2014/main" id="{39C98F60-6455-4940-8A29-B1DAC7BC8573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E4C6A58-393C-4819-91B8-CC7B72E3B654}"/>
              </a:ext>
            </a:extLst>
          </p:cNvPr>
          <p:cNvGrpSpPr/>
          <p:nvPr/>
        </p:nvGrpSpPr>
        <p:grpSpPr>
          <a:xfrm flipH="1">
            <a:off x="549991" y="3111973"/>
            <a:ext cx="7551592" cy="1630998"/>
            <a:chOff x="-2205592" y="4389120"/>
            <a:chExt cx="10925568" cy="2359712"/>
          </a:xfrm>
        </p:grpSpPr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6CB8DC97-F8D7-4393-A36A-6AFB79BB39DB}"/>
                </a:ext>
              </a:extLst>
            </p:cNvPr>
            <p:cNvSpPr/>
            <p:nvPr/>
          </p:nvSpPr>
          <p:spPr>
            <a:xfrm>
              <a:off x="7642766" y="475970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EF521B39-1EC1-4F96-BF6F-2DD2A3867AC2}"/>
                </a:ext>
              </a:extLst>
            </p:cNvPr>
            <p:cNvSpPr/>
            <p:nvPr/>
          </p:nvSpPr>
          <p:spPr>
            <a:xfrm>
              <a:off x="-2205592" y="5123655"/>
              <a:ext cx="10721989" cy="931131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CDBF303-5D66-4B08-A49F-3F6FD203D93E}"/>
                </a:ext>
              </a:extLst>
            </p:cNvPr>
            <p:cNvGrpSpPr/>
            <p:nvPr/>
          </p:nvGrpSpPr>
          <p:grpSpPr>
            <a:xfrm>
              <a:off x="8124866" y="438912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Freeform: Shape 77">
                <a:extLst>
                  <a:ext uri="{FF2B5EF4-FFF2-40B4-BE49-F238E27FC236}">
                    <a16:creationId xmlns:a16="http://schemas.microsoft.com/office/drawing/2014/main" id="{2CB5DF28-124F-468F-8A37-700455C0BEAC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78">
                <a:extLst>
                  <a:ext uri="{FF2B5EF4-FFF2-40B4-BE49-F238E27FC236}">
                    <a16:creationId xmlns:a16="http://schemas.microsoft.com/office/drawing/2014/main" id="{5B01BB60-0C03-44D0-B55C-58932F652CE2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84334B3-F7F6-42EE-84DE-DEB3B765F909}"/>
              </a:ext>
            </a:extLst>
          </p:cNvPr>
          <p:cNvGrpSpPr/>
          <p:nvPr/>
        </p:nvGrpSpPr>
        <p:grpSpPr>
          <a:xfrm flipH="1">
            <a:off x="2505305" y="2030570"/>
            <a:ext cx="5313125" cy="1630998"/>
            <a:chOff x="2076052" y="365760"/>
            <a:chExt cx="7686975" cy="2359712"/>
          </a:xfrm>
        </p:grpSpPr>
        <p:sp>
          <p:nvSpPr>
            <p:cNvPr id="123" name="Freeform: Shape 80">
              <a:extLst>
                <a:ext uri="{FF2B5EF4-FFF2-40B4-BE49-F238E27FC236}">
                  <a16:creationId xmlns:a16="http://schemas.microsoft.com/office/drawing/2014/main" id="{3A1ABDDA-68CE-46EB-82D5-7C83C9956486}"/>
                </a:ext>
              </a:extLst>
            </p:cNvPr>
            <p:cNvSpPr/>
            <p:nvPr/>
          </p:nvSpPr>
          <p:spPr>
            <a:xfrm>
              <a:off x="8685817" y="73634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81">
              <a:extLst>
                <a:ext uri="{FF2B5EF4-FFF2-40B4-BE49-F238E27FC236}">
                  <a16:creationId xmlns:a16="http://schemas.microsoft.com/office/drawing/2014/main" id="{CE9A1BE1-FA61-41BD-9DA9-024F84589906}"/>
                </a:ext>
              </a:extLst>
            </p:cNvPr>
            <p:cNvSpPr/>
            <p:nvPr/>
          </p:nvSpPr>
          <p:spPr>
            <a:xfrm>
              <a:off x="2076052" y="1100295"/>
              <a:ext cx="7446182" cy="931131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502E5B8-09EE-4687-9425-C3ACDD619043}"/>
                </a:ext>
              </a:extLst>
            </p:cNvPr>
            <p:cNvGrpSpPr/>
            <p:nvPr/>
          </p:nvGrpSpPr>
          <p:grpSpPr>
            <a:xfrm>
              <a:off x="9167917" y="36576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Freeform: Shape 83">
                <a:extLst>
                  <a:ext uri="{FF2B5EF4-FFF2-40B4-BE49-F238E27FC236}">
                    <a16:creationId xmlns:a16="http://schemas.microsoft.com/office/drawing/2014/main" id="{89A76A44-D9D9-470E-A3E6-D051957CFCB6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84">
                <a:extLst>
                  <a:ext uri="{FF2B5EF4-FFF2-40B4-BE49-F238E27FC236}">
                    <a16:creationId xmlns:a16="http://schemas.microsoft.com/office/drawing/2014/main" id="{39C98F60-6455-4940-8A29-B1DAC7BC8573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6C312DF-F585-4306-9DBB-B3725D8DDF5E}"/>
              </a:ext>
            </a:extLst>
          </p:cNvPr>
          <p:cNvGrpSpPr/>
          <p:nvPr/>
        </p:nvGrpSpPr>
        <p:grpSpPr>
          <a:xfrm flipH="1">
            <a:off x="2896163" y="-66399"/>
            <a:ext cx="4299555" cy="1630999"/>
            <a:chOff x="2999648" y="2377440"/>
            <a:chExt cx="6220552" cy="2359712"/>
          </a:xfrm>
        </p:grpSpPr>
        <p:sp>
          <p:nvSpPr>
            <p:cNvPr id="129" name="Freeform: Shape 42">
              <a:extLst>
                <a:ext uri="{FF2B5EF4-FFF2-40B4-BE49-F238E27FC236}">
                  <a16:creationId xmlns:a16="http://schemas.microsoft.com/office/drawing/2014/main" id="{FFACE5C2-F359-48E9-A02E-64B694F144F9}"/>
                </a:ext>
              </a:extLst>
            </p:cNvPr>
            <p:cNvSpPr/>
            <p:nvPr/>
          </p:nvSpPr>
          <p:spPr>
            <a:xfrm>
              <a:off x="8142990" y="274802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59">
              <a:extLst>
                <a:ext uri="{FF2B5EF4-FFF2-40B4-BE49-F238E27FC236}">
                  <a16:creationId xmlns:a16="http://schemas.microsoft.com/office/drawing/2014/main" id="{AC6C4EFF-9164-4B3B-A57D-292C59E03E1D}"/>
                </a:ext>
              </a:extLst>
            </p:cNvPr>
            <p:cNvSpPr/>
            <p:nvPr/>
          </p:nvSpPr>
          <p:spPr>
            <a:xfrm>
              <a:off x="2999648" y="3111976"/>
              <a:ext cx="6019668" cy="931130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47B6B9E-96FE-4AE6-B823-D615704B607E}"/>
                </a:ext>
              </a:extLst>
            </p:cNvPr>
            <p:cNvGrpSpPr/>
            <p:nvPr/>
          </p:nvGrpSpPr>
          <p:grpSpPr>
            <a:xfrm>
              <a:off x="8625090" y="237744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: Shape 57">
                <a:extLst>
                  <a:ext uri="{FF2B5EF4-FFF2-40B4-BE49-F238E27FC236}">
                    <a16:creationId xmlns:a16="http://schemas.microsoft.com/office/drawing/2014/main" id="{EE60C97B-D8DE-452E-A786-D1DAABAFE5EF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58">
                <a:extLst>
                  <a:ext uri="{FF2B5EF4-FFF2-40B4-BE49-F238E27FC236}">
                    <a16:creationId xmlns:a16="http://schemas.microsoft.com/office/drawing/2014/main" id="{A0FECFDB-38F0-4326-818E-2A4951AB4C8D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E4C6A58-393C-4819-91B8-CC7B72E3B654}"/>
              </a:ext>
            </a:extLst>
          </p:cNvPr>
          <p:cNvGrpSpPr/>
          <p:nvPr/>
        </p:nvGrpSpPr>
        <p:grpSpPr>
          <a:xfrm flipH="1">
            <a:off x="1320983" y="944973"/>
            <a:ext cx="6167952" cy="1630998"/>
            <a:chOff x="-203755" y="4389120"/>
            <a:chExt cx="8923731" cy="2359712"/>
          </a:xfrm>
        </p:grpSpPr>
        <p:sp>
          <p:nvSpPr>
            <p:cNvPr id="135" name="Freeform: Shape 74">
              <a:extLst>
                <a:ext uri="{FF2B5EF4-FFF2-40B4-BE49-F238E27FC236}">
                  <a16:creationId xmlns:a16="http://schemas.microsoft.com/office/drawing/2014/main" id="{6CB8DC97-F8D7-4393-A36A-6AFB79BB39DB}"/>
                </a:ext>
              </a:extLst>
            </p:cNvPr>
            <p:cNvSpPr/>
            <p:nvPr/>
          </p:nvSpPr>
          <p:spPr>
            <a:xfrm>
              <a:off x="7642766" y="4759706"/>
              <a:ext cx="847899" cy="1617916"/>
            </a:xfrm>
            <a:custGeom>
              <a:avLst/>
              <a:gdLst>
                <a:gd name="connsiteX0" fmla="*/ 76202 w 685800"/>
                <a:gd name="connsiteY0" fmla="*/ 0 h 1447800"/>
                <a:gd name="connsiteX1" fmla="*/ 304802 w 685800"/>
                <a:gd name="connsiteY1" fmla="*/ 0 h 1447800"/>
                <a:gd name="connsiteX2" fmla="*/ 380998 w 685800"/>
                <a:gd name="connsiteY2" fmla="*/ 0 h 1447800"/>
                <a:gd name="connsiteX3" fmla="*/ 609598 w 685800"/>
                <a:gd name="connsiteY3" fmla="*/ 0 h 1447800"/>
                <a:gd name="connsiteX4" fmla="*/ 685800 w 685800"/>
                <a:gd name="connsiteY4" fmla="*/ 76202 h 1447800"/>
                <a:gd name="connsiteX5" fmla="*/ 685800 w 685800"/>
                <a:gd name="connsiteY5" fmla="*/ 1371598 h 1447800"/>
                <a:gd name="connsiteX6" fmla="*/ 609598 w 685800"/>
                <a:gd name="connsiteY6" fmla="*/ 1447800 h 1447800"/>
                <a:gd name="connsiteX7" fmla="*/ 380998 w 685800"/>
                <a:gd name="connsiteY7" fmla="*/ 1447800 h 1447800"/>
                <a:gd name="connsiteX8" fmla="*/ 304802 w 685800"/>
                <a:gd name="connsiteY8" fmla="*/ 1447800 h 1447800"/>
                <a:gd name="connsiteX9" fmla="*/ 76202 w 685800"/>
                <a:gd name="connsiteY9" fmla="*/ 1447800 h 1447800"/>
                <a:gd name="connsiteX10" fmla="*/ 0 w 685800"/>
                <a:gd name="connsiteY10" fmla="*/ 1371598 h 1447800"/>
                <a:gd name="connsiteX11" fmla="*/ 0 w 685800"/>
                <a:gd name="connsiteY11" fmla="*/ 76202 h 1447800"/>
                <a:gd name="connsiteX12" fmla="*/ 76202 w 685800"/>
                <a:gd name="connsiteY1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1447800">
                  <a:moveTo>
                    <a:pt x="76202" y="0"/>
                  </a:moveTo>
                  <a:lnTo>
                    <a:pt x="304802" y="0"/>
                  </a:lnTo>
                  <a:lnTo>
                    <a:pt x="380998" y="0"/>
                  </a:lnTo>
                  <a:lnTo>
                    <a:pt x="609598" y="0"/>
                  </a:lnTo>
                  <a:cubicBezTo>
                    <a:pt x="651683" y="0"/>
                    <a:pt x="685800" y="34117"/>
                    <a:pt x="685800" y="76202"/>
                  </a:cubicBezTo>
                  <a:lnTo>
                    <a:pt x="685800" y="1371598"/>
                  </a:lnTo>
                  <a:cubicBezTo>
                    <a:pt x="685800" y="1413683"/>
                    <a:pt x="651683" y="1447800"/>
                    <a:pt x="609598" y="1447800"/>
                  </a:cubicBezTo>
                  <a:lnTo>
                    <a:pt x="380998" y="1447800"/>
                  </a:lnTo>
                  <a:lnTo>
                    <a:pt x="304802" y="1447800"/>
                  </a:lnTo>
                  <a:lnTo>
                    <a:pt x="76202" y="1447800"/>
                  </a:lnTo>
                  <a:cubicBezTo>
                    <a:pt x="34117" y="1447800"/>
                    <a:pt x="0" y="1413683"/>
                    <a:pt x="0" y="1371598"/>
                  </a:cubicBezTo>
                  <a:lnTo>
                    <a:pt x="0" y="76202"/>
                  </a:lnTo>
                  <a:cubicBezTo>
                    <a:pt x="0" y="34117"/>
                    <a:pt x="34117" y="0"/>
                    <a:pt x="7620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75">
              <a:extLst>
                <a:ext uri="{FF2B5EF4-FFF2-40B4-BE49-F238E27FC236}">
                  <a16:creationId xmlns:a16="http://schemas.microsoft.com/office/drawing/2014/main" id="{EF521B39-1EC1-4F96-BF6F-2DD2A3867AC2}"/>
                </a:ext>
              </a:extLst>
            </p:cNvPr>
            <p:cNvSpPr/>
            <p:nvPr/>
          </p:nvSpPr>
          <p:spPr>
            <a:xfrm>
              <a:off x="-203755" y="5123655"/>
              <a:ext cx="8720152" cy="931131"/>
            </a:xfrm>
            <a:custGeom>
              <a:avLst/>
              <a:gdLst>
                <a:gd name="connsiteX0" fmla="*/ 246411 w 5143268"/>
                <a:gd name="connsiteY0" fmla="*/ 0 h 995010"/>
                <a:gd name="connsiteX1" fmla="*/ 5143268 w 5143268"/>
                <a:gd name="connsiteY1" fmla="*/ 0 h 995010"/>
                <a:gd name="connsiteX2" fmla="*/ 5143268 w 5143268"/>
                <a:gd name="connsiteY2" fmla="*/ 995010 h 995010"/>
                <a:gd name="connsiteX3" fmla="*/ 0 w 5143268"/>
                <a:gd name="connsiteY3" fmla="*/ 995010 h 9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268" h="995010">
                  <a:moveTo>
                    <a:pt x="246411" y="0"/>
                  </a:moveTo>
                  <a:lnTo>
                    <a:pt x="5143268" y="0"/>
                  </a:lnTo>
                  <a:lnTo>
                    <a:pt x="5143268" y="995010"/>
                  </a:lnTo>
                  <a:lnTo>
                    <a:pt x="0" y="9950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CDBF303-5D66-4B08-A49F-3F6FD203D93E}"/>
                </a:ext>
              </a:extLst>
            </p:cNvPr>
            <p:cNvGrpSpPr/>
            <p:nvPr/>
          </p:nvGrpSpPr>
          <p:grpSpPr>
            <a:xfrm>
              <a:off x="8124866" y="4389120"/>
              <a:ext cx="595110" cy="2359712"/>
              <a:chOff x="7381050" y="581632"/>
              <a:chExt cx="551597" cy="21871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: Shape 77">
                <a:extLst>
                  <a:ext uri="{FF2B5EF4-FFF2-40B4-BE49-F238E27FC236}">
                    <a16:creationId xmlns:a16="http://schemas.microsoft.com/office/drawing/2014/main" id="{2CB5DF28-124F-468F-8A37-700455C0BEAC}"/>
                  </a:ext>
                </a:extLst>
              </p:cNvPr>
              <p:cNvSpPr/>
              <p:nvPr/>
            </p:nvSpPr>
            <p:spPr>
              <a:xfrm rot="2941113">
                <a:off x="6930714" y="1033074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78">
                <a:extLst>
                  <a:ext uri="{FF2B5EF4-FFF2-40B4-BE49-F238E27FC236}">
                    <a16:creationId xmlns:a16="http://schemas.microsoft.com/office/drawing/2014/main" id="{5B01BB60-0C03-44D0-B55C-58932F652CE2}"/>
                  </a:ext>
                </a:extLst>
              </p:cNvPr>
              <p:cNvSpPr/>
              <p:nvPr/>
            </p:nvSpPr>
            <p:spPr>
              <a:xfrm rot="18658887" flipV="1">
                <a:off x="6929608" y="1766872"/>
                <a:ext cx="1453375" cy="550491"/>
              </a:xfrm>
              <a:custGeom>
                <a:avLst/>
                <a:gdLst>
                  <a:gd name="connsiteX0" fmla="*/ 14431 w 1453375"/>
                  <a:gd name="connsiteY0" fmla="*/ 508093 h 550491"/>
                  <a:gd name="connsiteX1" fmla="*/ 397101 w 1453375"/>
                  <a:gd name="connsiteY1" fmla="*/ 67594 h 550491"/>
                  <a:gd name="connsiteX2" fmla="*/ 397392 w 1453375"/>
                  <a:gd name="connsiteY2" fmla="*/ 67594 h 550491"/>
                  <a:gd name="connsiteX3" fmla="*/ 456112 w 1453375"/>
                  <a:gd name="connsiteY3" fmla="*/ 0 h 550491"/>
                  <a:gd name="connsiteX4" fmla="*/ 1453375 w 1453375"/>
                  <a:gd name="connsiteY4" fmla="*/ 0 h 550491"/>
                  <a:gd name="connsiteX5" fmla="*/ 995439 w 1453375"/>
                  <a:gd name="connsiteY5" fmla="*/ 527140 h 550491"/>
                  <a:gd name="connsiteX6" fmla="*/ 399811 w 1453375"/>
                  <a:gd name="connsiteY6" fmla="*/ 527140 h 550491"/>
                  <a:gd name="connsiteX7" fmla="*/ 71449 w 1453375"/>
                  <a:gd name="connsiteY7" fmla="*/ 509197 h 550491"/>
                  <a:gd name="connsiteX8" fmla="*/ 71218 w 1453375"/>
                  <a:gd name="connsiteY8" fmla="*/ 509941 h 550491"/>
                  <a:gd name="connsiteX9" fmla="*/ 69168 w 1453375"/>
                  <a:gd name="connsiteY9" fmla="*/ 509889 h 550491"/>
                  <a:gd name="connsiteX10" fmla="*/ 13254 w 1453375"/>
                  <a:gd name="connsiteY10" fmla="*/ 534292 h 550491"/>
                  <a:gd name="connsiteX11" fmla="*/ 6792 w 1453375"/>
                  <a:gd name="connsiteY11" fmla="*/ 541014 h 550491"/>
                  <a:gd name="connsiteX12" fmla="*/ 6791 w 1453375"/>
                  <a:gd name="connsiteY12" fmla="*/ 541014 h 550491"/>
                  <a:gd name="connsiteX13" fmla="*/ 1039 w 1453375"/>
                  <a:gd name="connsiteY13" fmla="*/ 548353 h 550491"/>
                  <a:gd name="connsiteX14" fmla="*/ 0 w 1453375"/>
                  <a:gd name="connsiteY14" fmla="*/ 550491 h 550491"/>
                  <a:gd name="connsiteX15" fmla="*/ 2654 w 1453375"/>
                  <a:gd name="connsiteY15" fmla="*/ 528851 h 55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3375" h="550491">
                    <a:moveTo>
                      <a:pt x="14431" y="508093"/>
                    </a:moveTo>
                    <a:lnTo>
                      <a:pt x="397101" y="67594"/>
                    </a:lnTo>
                    <a:lnTo>
                      <a:pt x="397392" y="67594"/>
                    </a:lnTo>
                    <a:lnTo>
                      <a:pt x="456112" y="0"/>
                    </a:lnTo>
                    <a:lnTo>
                      <a:pt x="1453375" y="0"/>
                    </a:lnTo>
                    <a:lnTo>
                      <a:pt x="995439" y="527140"/>
                    </a:lnTo>
                    <a:lnTo>
                      <a:pt x="399811" y="527140"/>
                    </a:lnTo>
                    <a:lnTo>
                      <a:pt x="71449" y="509197"/>
                    </a:lnTo>
                    <a:lnTo>
                      <a:pt x="71218" y="509941"/>
                    </a:lnTo>
                    <a:lnTo>
                      <a:pt x="69168" y="509889"/>
                    </a:lnTo>
                    <a:cubicBezTo>
                      <a:pt x="48822" y="511318"/>
                      <a:pt x="28953" y="519539"/>
                      <a:pt x="13254" y="534292"/>
                    </a:cubicBezTo>
                    <a:lnTo>
                      <a:pt x="6792" y="541014"/>
                    </a:lnTo>
                    <a:lnTo>
                      <a:pt x="6791" y="541014"/>
                    </a:lnTo>
                    <a:lnTo>
                      <a:pt x="1039" y="548353"/>
                    </a:lnTo>
                    <a:lnTo>
                      <a:pt x="0" y="550491"/>
                    </a:lnTo>
                    <a:lnTo>
                      <a:pt x="2654" y="52885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Freeform: Shape 61">
            <a:extLst>
              <a:ext uri="{FF2B5EF4-FFF2-40B4-BE49-F238E27FC236}">
                <a16:creationId xmlns:a16="http://schemas.microsoft.com/office/drawing/2014/main" id="{CBD8FD39-3B73-4A63-A289-711EC838210D}"/>
              </a:ext>
            </a:extLst>
          </p:cNvPr>
          <p:cNvSpPr/>
          <p:nvPr/>
        </p:nvSpPr>
        <p:spPr>
          <a:xfrm flipH="1">
            <a:off x="6739128" y="-9144"/>
            <a:ext cx="5462016" cy="6858000"/>
          </a:xfrm>
          <a:custGeom>
            <a:avLst/>
            <a:gdLst>
              <a:gd name="connsiteX0" fmla="*/ 0 w 4261991"/>
              <a:gd name="connsiteY0" fmla="*/ 0 h 6858000"/>
              <a:gd name="connsiteX1" fmla="*/ 4261991 w 4261991"/>
              <a:gd name="connsiteY1" fmla="*/ 0 h 6858000"/>
              <a:gd name="connsiteX2" fmla="*/ 2865870 w 4261991"/>
              <a:gd name="connsiteY2" fmla="*/ 6858000 h 6858000"/>
              <a:gd name="connsiteX3" fmla="*/ 0 w 42619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1991" h="6858000">
                <a:moveTo>
                  <a:pt x="0" y="0"/>
                </a:moveTo>
                <a:lnTo>
                  <a:pt x="4261991" y="0"/>
                </a:lnTo>
                <a:lnTo>
                  <a:pt x="286587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7416404" y="1059250"/>
            <a:ext cx="4702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نیکل کلاس 1 : مصرف در کاتد باتری‌ها (روسیه، استرالیا، کانادا)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نیکل کلاس 2 : آلیاژهای صنعتی (اندونزی، فیلیپین، نیوکالدونیا) با پیشتازی اندونزی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7818430" y="336595"/>
            <a:ext cx="376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مروری بر جزئیات روند نیکل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B Titr" panose="000007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7472103" y="3003348"/>
            <a:ext cx="470244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نوسان بازار و اعمال مدیریت توسط: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بازارهای 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LME</a:t>
            </a: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 (ایجاد بازارهای نقطه‌ایی در چین برای کنترل قیمت سولفات نیکل و ماته‌ی (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Matte</a:t>
            </a: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) نیکل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بازار 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CME</a:t>
            </a: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 (عقد قرارداد پیمانکاری برای تامین نیکل رده‌ی کلاس 1)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8230221" y="4888073"/>
            <a:ext cx="3888627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عوامل مختل‌کننده: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ملاحظات زیست‌محیطی و نیز افزایش انرژی مصرفی برای اسیدشویی و تولید ماته و افزایش انتشار گازهای گلخانه‌ایی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3249855" y="402368"/>
            <a:ext cx="3741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افزایش 18 درصدی معدنکاری و 17 درصدی خالص‌سازی نیکل در 2022</a:t>
            </a:r>
            <a:r>
              <a:rPr lang="fa-IR" sz="1400" dirty="0">
                <a:cs typeface="B Nazanin" panose="00000400000000000000" pitchFamily="2" charset="-78"/>
              </a:rPr>
              <a:t> (اندونزی پیشتاز رشد 50 درصدی معدنکاری و خالص‌سازی در 2022)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1813234" y="1492984"/>
            <a:ext cx="517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افزایش خالص‌سازی نیکل در جهان</a:t>
            </a:r>
          </a:p>
          <a:p>
            <a:pPr algn="ctr" rtl="1"/>
            <a:r>
              <a:rPr lang="fa-IR" sz="1400" dirty="0">
                <a:cs typeface="B Nazanin" panose="00000400000000000000" pitchFamily="2" charset="-78"/>
              </a:rPr>
              <a:t>تبدیل چین به بزرگترین خالص‌ساز نیکل در جهان علاوه بر بزرگترین معدنکار نیکل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2381991" y="2586685"/>
            <a:ext cx="517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راه‌اندازی آتی یک پروژه‌ لیچینگ تحت فشار</a:t>
            </a:r>
          </a:p>
          <a:p>
            <a:pPr algn="ctr" rtl="1"/>
            <a:r>
              <a:rPr lang="fa-IR" sz="1400" dirty="0">
                <a:cs typeface="B Nazanin" panose="00000400000000000000" pitchFamily="2" charset="-78"/>
              </a:rPr>
              <a:t>(استحصال نیکل از لاتریت‌های اندونزی و تولید نیکل کلاس 1)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1500542" y="3684843"/>
            <a:ext cx="578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راه‌‌اندازی آتی دو پروژه لیچینگ تحت فشار (استحصال نیکل از لاتریت‌های فیلیپین</a:t>
            </a:r>
          </a:p>
          <a:p>
            <a:pPr algn="ctr" rtl="1"/>
            <a:r>
              <a:rPr lang="fa-IR" sz="1400" dirty="0">
                <a:cs typeface="B Nazanin" panose="00000400000000000000" pitchFamily="2" charset="-78"/>
              </a:rPr>
              <a:t>بزرگترین دارنده‌ی لاتریت‌های نیکل‌دار)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2936591" y="4754525"/>
            <a:ext cx="578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تبدیل آهن خام (چدن) دارای نیکل به ماته‌</a:t>
            </a:r>
          </a:p>
          <a:p>
            <a:pPr algn="ctr" rtl="1"/>
            <a:r>
              <a:rPr lang="fa-IR" sz="1400" dirty="0">
                <a:cs typeface="B Nazanin" panose="00000400000000000000" pitchFamily="2" charset="-78"/>
              </a:rPr>
              <a:t> (ماته نیکل یا همان سولفات نیکل (خالص سازی سولفات نیکل برای گرید باتری)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2309940" y="5960721"/>
            <a:ext cx="5783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راه‌اندازی پروژه‌های جدید در کانادا و استرالیا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7378937" y="2108180"/>
            <a:ext cx="478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موجودی نیکل در بازار و ایجاد تعادل در بازار نیکل در 2022 </a:t>
            </a:r>
          </a:p>
        </p:txBody>
      </p:sp>
    </p:spTree>
    <p:extLst>
      <p:ext uri="{BB962C8B-B14F-4D97-AF65-F5344CB8AC3E}">
        <p14:creationId xmlns:p14="http://schemas.microsoft.com/office/powerpoint/2010/main" val="37052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build="p"/>
      <p:bldP spid="51" grpId="0"/>
      <p:bldP spid="104" grpId="0"/>
      <p:bldP spid="107" grpId="0"/>
      <p:bldP spid="152" grpId="0"/>
      <p:bldP spid="153" grpId="0"/>
      <p:bldP spid="161" grpId="0"/>
      <p:bldP spid="162" grpId="0"/>
      <p:bldP spid="163" grpId="0"/>
      <p:bldP spid="164" grpId="0"/>
      <p:bldP spid="16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85601" y="12334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کبالت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51C23-760F-47C2-B79F-258EFF0FD637}"/>
              </a:ext>
            </a:extLst>
          </p:cNvPr>
          <p:cNvCxnSpPr>
            <a:cxnSpLocks/>
          </p:cNvCxnSpPr>
          <p:nvPr/>
        </p:nvCxnSpPr>
        <p:spPr>
          <a:xfrm>
            <a:off x="7566803" y="1063756"/>
            <a:ext cx="48844" cy="57942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9F8D4B6-2D7A-4485-A7B2-D0636050501F}"/>
              </a:ext>
            </a:extLst>
          </p:cNvPr>
          <p:cNvGrpSpPr/>
          <p:nvPr/>
        </p:nvGrpSpPr>
        <p:grpSpPr>
          <a:xfrm>
            <a:off x="7347115" y="1227265"/>
            <a:ext cx="500590" cy="500590"/>
            <a:chOff x="8093534" y="1164886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6FBE09-85B5-4343-8F06-3F33908313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99937165-C41A-4058-994E-62270B0A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4ED3C7-5602-4D8A-9109-BCD4981B3944}"/>
              </a:ext>
            </a:extLst>
          </p:cNvPr>
          <p:cNvGrpSpPr/>
          <p:nvPr/>
        </p:nvGrpSpPr>
        <p:grpSpPr>
          <a:xfrm>
            <a:off x="7347115" y="1852320"/>
            <a:ext cx="500590" cy="500590"/>
            <a:chOff x="8093534" y="1164886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F8260C-D5BC-470D-8640-7E00131F4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1AB6A866-4A9F-4F7E-8897-729FC10A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3E96-EF07-41EC-A26A-27E90D720CF2}"/>
              </a:ext>
            </a:extLst>
          </p:cNvPr>
          <p:cNvGrpSpPr/>
          <p:nvPr/>
        </p:nvGrpSpPr>
        <p:grpSpPr>
          <a:xfrm>
            <a:off x="7347115" y="2477375"/>
            <a:ext cx="500590" cy="500590"/>
            <a:chOff x="8093534" y="1164886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02FF0F-572E-493F-85C1-097B9986E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rgbClr val="57CCC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D2E2C0C1-DDDF-47F6-8A7A-F3A7688C3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B54A6B-F2BB-4D5B-99D4-D698341D9DF2}"/>
              </a:ext>
            </a:extLst>
          </p:cNvPr>
          <p:cNvGrpSpPr/>
          <p:nvPr/>
        </p:nvGrpSpPr>
        <p:grpSpPr>
          <a:xfrm>
            <a:off x="7347115" y="3102430"/>
            <a:ext cx="500590" cy="500590"/>
            <a:chOff x="8093534" y="1164886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371919-0BE2-4A8D-AA5F-656C7F0BF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653D3E0-A25D-4E8D-84B1-8F115EC2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FE7A4-2A1F-4CDE-8A59-F628D8F91F51}"/>
              </a:ext>
            </a:extLst>
          </p:cNvPr>
          <p:cNvSpPr txBox="1"/>
          <p:nvPr/>
        </p:nvSpPr>
        <p:spPr>
          <a:xfrm>
            <a:off x="1204366" y="1298669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افزایش 20 درصدی تولید کبالت در سال 2022 (سهم کنگو از این 20% معادل 70% بوده است)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E0E2BE-16A4-4A80-80F1-C7EBDD054461}"/>
              </a:ext>
            </a:extLst>
          </p:cNvPr>
          <p:cNvSpPr txBox="1"/>
          <p:nvPr/>
        </p:nvSpPr>
        <p:spPr>
          <a:xfrm>
            <a:off x="980902" y="1925090"/>
            <a:ext cx="63194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افزایش تولید کبالت در اندونزی (دومین کشور بعد از کنگو) : راه‌اندازی سه واحد اسیدشویی تحت فشار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2B7297-C59C-4A77-BC5A-187BFE2AD055}"/>
              </a:ext>
            </a:extLst>
          </p:cNvPr>
          <p:cNvSpPr txBox="1"/>
          <p:nvPr/>
        </p:nvSpPr>
        <p:spPr>
          <a:xfrm>
            <a:off x="1204366" y="2514036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تولید کبالت در آمریکا (ایالت آیداهو)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5F0C1-A81C-48E8-B131-DBDF777FC5A8}"/>
              </a:ext>
            </a:extLst>
          </p:cNvPr>
          <p:cNvSpPr txBox="1"/>
          <p:nvPr/>
        </p:nvSpPr>
        <p:spPr>
          <a:xfrm>
            <a:off x="202238" y="3170437"/>
            <a:ext cx="70981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b="1" dirty="0">
                <a:cs typeface="B Nazanin" panose="00000400000000000000" pitchFamily="2" charset="-78"/>
              </a:rPr>
              <a:t>افزایش خالص‌سازی کبالت در چین (سهم چین از خالص‌سازی در 2022 : حدود 75%)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CDC29-3CE1-4428-91F0-7BCAE6185EC8}"/>
              </a:ext>
            </a:extLst>
          </p:cNvPr>
          <p:cNvGrpSpPr/>
          <p:nvPr/>
        </p:nvGrpSpPr>
        <p:grpSpPr>
          <a:xfrm>
            <a:off x="7347115" y="3727485"/>
            <a:ext cx="500590" cy="500590"/>
            <a:chOff x="8093534" y="1164886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0C902C-55B4-4190-BB34-9F9D670EF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47E1506-7E48-4A36-9742-5E0D50F31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DE9F3D-C6D1-4BD0-A330-D3BBF6B01539}"/>
              </a:ext>
            </a:extLst>
          </p:cNvPr>
          <p:cNvGrpSpPr/>
          <p:nvPr/>
        </p:nvGrpSpPr>
        <p:grpSpPr>
          <a:xfrm>
            <a:off x="7347115" y="4352540"/>
            <a:ext cx="500590" cy="500590"/>
            <a:chOff x="8093534" y="1164886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C6EB0C-24AE-47F0-94DC-1E8AEE04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BB017F83-5BD9-4720-8CEC-1C9B47F3F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98F370-D441-49CF-895B-ED98C5D0286A}"/>
              </a:ext>
            </a:extLst>
          </p:cNvPr>
          <p:cNvGrpSpPr/>
          <p:nvPr/>
        </p:nvGrpSpPr>
        <p:grpSpPr>
          <a:xfrm>
            <a:off x="7347115" y="4977595"/>
            <a:ext cx="500590" cy="500590"/>
            <a:chOff x="8093534" y="1164886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25DF2A-1549-4440-98D8-86BFCD03E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0F814F9-A8E1-4B04-95A5-7B46420B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C664E9-BF8B-45F2-A3E5-FF59E941B4F0}"/>
              </a:ext>
            </a:extLst>
          </p:cNvPr>
          <p:cNvSpPr txBox="1"/>
          <p:nvPr/>
        </p:nvSpPr>
        <p:spPr>
          <a:xfrm>
            <a:off x="202238" y="3796858"/>
            <a:ext cx="70981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راه‌اندازی پروژه‌های جدید معدنکاری در کانادا و تاثیر کرونا بر اقتصاد چین (بزرگترین معدنکار و دارنده‌ی صنایع الکترونیک)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B61C19-1618-4763-AAF2-CAD71ADE5CCE}"/>
              </a:ext>
            </a:extLst>
          </p:cNvPr>
          <p:cNvSpPr txBox="1"/>
          <p:nvPr/>
        </p:nvSpPr>
        <p:spPr>
          <a:xfrm>
            <a:off x="590204" y="4298947"/>
            <a:ext cx="67101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کاهش هزینه‌های تولید باتری خودروهای برقی (افزایش محتوای نیکل و کاهش محتوای کبالت باتری‌ها و نیز تولید باتری‌های </a:t>
            </a:r>
            <a:r>
              <a:rPr lang="en-US" sz="1200" dirty="0">
                <a:cs typeface="B Nazanin" panose="00000400000000000000" pitchFamily="2" charset="-78"/>
              </a:rPr>
              <a:t>LFP</a:t>
            </a:r>
            <a:r>
              <a:rPr lang="fa-IR" sz="1400" dirty="0">
                <a:cs typeface="B Nazanin" panose="00000400000000000000" pitchFamily="2" charset="-78"/>
              </a:rPr>
              <a:t> بدون کبالت)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7FECE9-1572-4FBC-9BF9-8FA7EFE91A53}"/>
              </a:ext>
            </a:extLst>
          </p:cNvPr>
          <p:cNvSpPr txBox="1"/>
          <p:nvPr/>
        </p:nvSpPr>
        <p:spPr>
          <a:xfrm>
            <a:off x="519880" y="4937275"/>
            <a:ext cx="67804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متضررشدن صنایع کوچک و محلی لیتیوم بالاخص صنایع خالص‌سازی لیتیوم در چین بدلیل نوسان قیمت‌ها و عدم افزایش بهره‌برداری از منابع کبالت در کنگو توسط چین (معادن موتاندا، باس، تنکی فانگورومه و کیسانفو)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12E16E-2EB0-4B8A-9059-B97A41725E53}"/>
              </a:ext>
            </a:extLst>
          </p:cNvPr>
          <p:cNvCxnSpPr>
            <a:cxnSpLocks/>
          </p:cNvCxnSpPr>
          <p:nvPr/>
        </p:nvCxnSpPr>
        <p:spPr>
          <a:xfrm>
            <a:off x="7566803" y="1063756"/>
            <a:ext cx="384795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98F370-D441-49CF-895B-ED98C5D0286A}"/>
              </a:ext>
            </a:extLst>
          </p:cNvPr>
          <p:cNvGrpSpPr/>
          <p:nvPr/>
        </p:nvGrpSpPr>
        <p:grpSpPr>
          <a:xfrm>
            <a:off x="7347115" y="5602650"/>
            <a:ext cx="500590" cy="500590"/>
            <a:chOff x="8093534" y="1164886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25DF2A-1549-4440-98D8-86BFCD03E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534" y="1164886"/>
              <a:ext cx="548640" cy="5486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10F814F9-A8E1-4B04-95A5-7B46420B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238" y="1316084"/>
              <a:ext cx="261231" cy="246243"/>
            </a:xfrm>
            <a:custGeom>
              <a:avLst/>
              <a:gdLst>
                <a:gd name="T0" fmla="*/ 271 w 538"/>
                <a:gd name="T1" fmla="*/ 409 h 507"/>
                <a:gd name="T2" fmla="*/ 435 w 538"/>
                <a:gd name="T3" fmla="*/ 506 h 507"/>
                <a:gd name="T4" fmla="*/ 394 w 538"/>
                <a:gd name="T5" fmla="*/ 317 h 507"/>
                <a:gd name="T6" fmla="*/ 537 w 538"/>
                <a:gd name="T7" fmla="*/ 194 h 507"/>
                <a:gd name="T8" fmla="*/ 343 w 538"/>
                <a:gd name="T9" fmla="*/ 174 h 507"/>
                <a:gd name="T10" fmla="*/ 271 w 538"/>
                <a:gd name="T11" fmla="*/ 0 h 507"/>
                <a:gd name="T12" fmla="*/ 195 w 538"/>
                <a:gd name="T13" fmla="*/ 174 h 507"/>
                <a:gd name="T14" fmla="*/ 0 w 538"/>
                <a:gd name="T15" fmla="*/ 194 h 507"/>
                <a:gd name="T16" fmla="*/ 149 w 538"/>
                <a:gd name="T17" fmla="*/ 317 h 507"/>
                <a:gd name="T18" fmla="*/ 103 w 538"/>
                <a:gd name="T19" fmla="*/ 506 h 507"/>
                <a:gd name="T20" fmla="*/ 271 w 538"/>
                <a:gd name="T21" fmla="*/ 40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507">
                  <a:moveTo>
                    <a:pt x="271" y="409"/>
                  </a:moveTo>
                  <a:lnTo>
                    <a:pt x="435" y="506"/>
                  </a:lnTo>
                  <a:lnTo>
                    <a:pt x="394" y="317"/>
                  </a:lnTo>
                  <a:lnTo>
                    <a:pt x="537" y="194"/>
                  </a:lnTo>
                  <a:lnTo>
                    <a:pt x="343" y="174"/>
                  </a:lnTo>
                  <a:lnTo>
                    <a:pt x="271" y="0"/>
                  </a:lnTo>
                  <a:lnTo>
                    <a:pt x="195" y="174"/>
                  </a:lnTo>
                  <a:lnTo>
                    <a:pt x="0" y="194"/>
                  </a:lnTo>
                  <a:lnTo>
                    <a:pt x="149" y="317"/>
                  </a:lnTo>
                  <a:lnTo>
                    <a:pt x="103" y="506"/>
                  </a:lnTo>
                  <a:lnTo>
                    <a:pt x="271" y="4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E7FECE9-1572-4FBC-9BF9-8FA7EFE91A53}"/>
              </a:ext>
            </a:extLst>
          </p:cNvPr>
          <p:cNvSpPr txBox="1"/>
          <p:nvPr/>
        </p:nvSpPr>
        <p:spPr>
          <a:xfrm>
            <a:off x="202238" y="5696631"/>
            <a:ext cx="70981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fa-IR" sz="1400" dirty="0">
                <a:cs typeface="B Nazanin" panose="00000400000000000000" pitchFamily="2" charset="-78"/>
              </a:rPr>
              <a:t>تمرکز اندونزی بر خالص‌سازی کبالت بعنوان محصول فرعی صنایع نیکل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/>
          <a:stretch/>
        </p:blipFill>
        <p:spPr>
          <a:xfrm>
            <a:off x="7984184" y="2125769"/>
            <a:ext cx="3756407" cy="247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936273" y="1200101"/>
            <a:ext cx="385823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دلایل کاهش قیمت کبالت از 80 هزار به 50 هزار دلار در مارس 2022 و تثبیت یکساله‌ی آن</a:t>
            </a:r>
          </a:p>
        </p:txBody>
      </p:sp>
    </p:spTree>
    <p:extLst>
      <p:ext uri="{BB962C8B-B14F-4D97-AF65-F5344CB8AC3E}">
        <p14:creationId xmlns:p14="http://schemas.microsoft.com/office/powerpoint/2010/main" val="1658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7" grpId="0"/>
      <p:bldP spid="38" grpId="0"/>
      <p:bldP spid="39" grpId="0"/>
      <p:bldP spid="51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601" y="289673"/>
            <a:ext cx="11573197" cy="724247"/>
          </a:xfrm>
        </p:spPr>
        <p:txBody>
          <a:bodyPr/>
          <a:lstStyle/>
          <a:p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روندهای تولید گرافیت و عناصر نادر خاکی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02E4E-3D7A-4319-837B-29EB2426C3A2}"/>
              </a:ext>
            </a:extLst>
          </p:cNvPr>
          <p:cNvSpPr/>
          <p:nvPr/>
        </p:nvSpPr>
        <p:spPr>
          <a:xfrm>
            <a:off x="3177" y="4940902"/>
            <a:ext cx="12192002" cy="98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-2" y="1655550"/>
            <a:ext cx="12192002" cy="3240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5999" y="1192576"/>
            <a:ext cx="10160000" cy="4620168"/>
            <a:chOff x="467360" y="1218884"/>
            <a:chExt cx="10635673" cy="48364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/>
            <p:cNvSpPr/>
            <p:nvPr/>
          </p:nvSpPr>
          <p:spPr>
            <a:xfrm>
              <a:off x="467360" y="1218884"/>
              <a:ext cx="10635673" cy="4836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89894" y="1461617"/>
              <a:ext cx="10513139" cy="4315200"/>
              <a:chOff x="742294" y="1198232"/>
              <a:chExt cx="10513139" cy="4315200"/>
            </a:xfrm>
          </p:grpSpPr>
          <p:pic>
            <p:nvPicPr>
              <p:cNvPr id="26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" r="11014"/>
              <a:stretch/>
            </p:blipFill>
            <p:spPr bwMode="auto">
              <a:xfrm>
                <a:off x="1069848" y="1353360"/>
                <a:ext cx="9125712" cy="41600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0215649" y="1671873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کشورها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10206643" y="3693962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ماداگاسکار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10206642" y="3402242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ژاپن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0203869" y="1966778"/>
                <a:ext cx="648392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استونی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0206642" y="3123378"/>
                <a:ext cx="59851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هند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0206644" y="4292449"/>
                <a:ext cx="50707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0206642" y="2821670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میانمار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0203869" y="2535465"/>
                <a:ext cx="1051564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10206644" y="3982814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موزامبیک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10215649" y="2260737"/>
                <a:ext cx="946265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مالزی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1848195" y="1353360"/>
                <a:ext cx="141870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 طبیعی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3733797" y="1353360"/>
                <a:ext cx="1494908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 مصنوعی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951913" y="1212048"/>
                <a:ext cx="2107972" cy="4904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مواد معدنی استخراج‌شده مغناطیسی دارای عناصر نادر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8059885" y="1198232"/>
                <a:ext cx="1774071" cy="4736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عناصر نادر خاکی مغناطیسی خالص‌سازی‌شده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521596" y="1840065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کیلوتن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4871774" y="2471609"/>
                <a:ext cx="1500806" cy="282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اکسید عناصر نادر خاکی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3733872" y="5930211"/>
            <a:ext cx="4876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1600" b="1" dirty="0">
                <a:cs typeface="B Nazanin" panose="00000400000000000000" pitchFamily="2" charset="-78"/>
              </a:rPr>
              <a:t>گرافیت و عناصر نادر خاکی دچار کشش فزاینده‌ی تقاضا خواهند شد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7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CA08A-B2CF-4784-A412-ACFB4DFC7144}"/>
              </a:ext>
            </a:extLst>
          </p:cNvPr>
          <p:cNvSpPr/>
          <p:nvPr/>
        </p:nvSpPr>
        <p:spPr>
          <a:xfrm>
            <a:off x="1131176" y="1252713"/>
            <a:ext cx="3054096" cy="4757292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alpha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CA08A-B2CF-4784-A412-ACFB4DFC7144}"/>
              </a:ext>
            </a:extLst>
          </p:cNvPr>
          <p:cNvSpPr/>
          <p:nvPr/>
        </p:nvSpPr>
        <p:spPr>
          <a:xfrm>
            <a:off x="7643736" y="1261024"/>
            <a:ext cx="3054744" cy="4748981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alpha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3BB54-B440-4B92-B65C-F7FF9FD008D4}"/>
              </a:ext>
            </a:extLst>
          </p:cNvPr>
          <p:cNvSpPr/>
          <p:nvPr/>
        </p:nvSpPr>
        <p:spPr>
          <a:xfrm>
            <a:off x="4104640" y="999693"/>
            <a:ext cx="3610216" cy="527698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bg1">
                <a:alpha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14565-22D3-4C9F-BB76-27020C5E4579}"/>
              </a:ext>
            </a:extLst>
          </p:cNvPr>
          <p:cNvSpPr txBox="1"/>
          <p:nvPr/>
        </p:nvSpPr>
        <p:spPr>
          <a:xfrm>
            <a:off x="3200400" y="2931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گرافیت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3081F-2A41-4AB9-AA94-EE4EE0A07C6A}"/>
              </a:ext>
            </a:extLst>
          </p:cNvPr>
          <p:cNvSpPr txBox="1"/>
          <p:nvPr/>
        </p:nvSpPr>
        <p:spPr>
          <a:xfrm>
            <a:off x="4395260" y="1260609"/>
            <a:ext cx="303848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اهمیت گرافیت 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در ترکیب با گرافن در صنایع نسوز تا روان‌کننده‌ها استفاده می‌شود</a:t>
            </a:r>
            <a:endParaRPr lang="en-US" sz="1400" b="1" dirty="0">
              <a:solidFill>
                <a:schemeClr val="bg1"/>
              </a:solidFill>
              <a:latin typeface="Lato"/>
              <a:cs typeface="B Nazanin" panose="00000400000000000000" pitchFamily="2" charset="-78"/>
            </a:endParaRPr>
          </a:p>
          <a:p>
            <a:pPr algn="ctr" rtl="1"/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  <a:cs typeface="B Nazanin" panose="00000400000000000000" pitchFamily="2" charset="-78"/>
              </a:rPr>
              <a:t>-------------------------------------------------</a:t>
            </a:r>
            <a:endParaRPr lang="en-US" sz="1400" b="1" dirty="0">
              <a:solidFill>
                <a:schemeClr val="bg1"/>
              </a:solidFill>
              <a:latin typeface="Baskerville Old Face" panose="02020602080505020303" pitchFamily="18" charset="0"/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مهم‌ترین عامل افزایش تقاضا برای گرافیت و گرافن : باتری‌ها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مهم‌ترین تولیدکننده‌ی گرافیت طبیعی : چین با سهم 70 درصدی (مصرف عمده در آند باتری‌ها)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گرافیت طبیعی یا مصنوعی؟؟؟ مصنوعی (افزایش عمر باتری‌ها، 80% آندهای باتری در چین)</a:t>
            </a:r>
          </a:p>
          <a:p>
            <a:pPr marL="285750" indent="-285750" algn="ctr" rtl="1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rtl="1"/>
            <a:endParaRPr lang="en-US" sz="1400" b="1" dirty="0">
              <a:solidFill>
                <a:schemeClr val="bg1"/>
              </a:solidFill>
              <a:latin typeface="Baskerville Old Face" panose="02020602080505020303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3081F-2A41-4AB9-AA94-EE4EE0A07C6A}"/>
              </a:ext>
            </a:extLst>
          </p:cNvPr>
          <p:cNvSpPr txBox="1"/>
          <p:nvPr/>
        </p:nvSpPr>
        <p:spPr>
          <a:xfrm>
            <a:off x="7833360" y="1489836"/>
            <a:ext cx="274523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عوامل مختل‌کننده در 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تولید گرافیت</a:t>
            </a:r>
          </a:p>
          <a:p>
            <a:pPr algn="ctr" rtl="1"/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  <a:cs typeface="B Nazanin" panose="00000400000000000000" pitchFamily="2" charset="-78"/>
              </a:rPr>
              <a:t>--------------------------------------------</a:t>
            </a:r>
          </a:p>
          <a:p>
            <a:pPr algn="ctr" rtl="1"/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استفاده از کک و درجه حرارت بیش از 2500 درجه‌ی سانتیگراد : انتشار فراوان دی‌اکسید‌کربن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گرافیت طبیعی ارزانتر و مصرف انرژی کمتری دارد</a:t>
            </a:r>
          </a:p>
          <a:p>
            <a:pPr algn="ctr" rtl="1"/>
            <a:endParaRPr lang="en-US" sz="1400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rtl="1"/>
            <a:endParaRPr lang="en-US" sz="1400" b="1" dirty="0">
              <a:solidFill>
                <a:schemeClr val="bg1"/>
              </a:solidFill>
              <a:latin typeface="Baskerville Old Face" panose="02020602080505020303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3081F-2A41-4AB9-AA94-EE4EE0A07C6A}"/>
              </a:ext>
            </a:extLst>
          </p:cNvPr>
          <p:cNvSpPr txBox="1"/>
          <p:nvPr/>
        </p:nvSpPr>
        <p:spPr>
          <a:xfrm>
            <a:off x="1300156" y="1481525"/>
            <a:ext cx="27452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چشم‌انداز تولید گرافیت مصنوعی امیدبخش است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  <a:cs typeface="B Nazanin" panose="00000400000000000000" pitchFamily="2" charset="-78"/>
            </a:endParaRPr>
          </a:p>
          <a:p>
            <a:pPr algn="ctr" rtl="1"/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  <a:cs typeface="B Nazanin" panose="00000400000000000000" pitchFamily="2" charset="-78"/>
              </a:rPr>
              <a:t>--------------------------------------------</a:t>
            </a:r>
          </a:p>
          <a:p>
            <a:pPr algn="ctr" rtl="1"/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تقاضای پیش‌بینی‌شده برای سال 2025 : حدود 13 میلیون تن (در سال 2021 حدود سالیانه 0/8 میلیون تن)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تمرکز تقاضا برای گرافیت: چین (آندهای باتری‌ها)</a:t>
            </a:r>
          </a:p>
          <a:p>
            <a:pPr algn="ctr" rtl="1"/>
            <a:endParaRPr lang="en-US" sz="1400" b="1" dirty="0">
              <a:solidFill>
                <a:schemeClr val="bg1"/>
              </a:solidFill>
              <a:latin typeface="Baskerville Old Face" panose="020206020805050203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7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/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914400" y="405766"/>
            <a:ext cx="10515600" cy="657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عناصر نادر خاکی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806940" y="2493895"/>
            <a:ext cx="2877834" cy="3304042"/>
          </a:xfrm>
          <a:custGeom>
            <a:avLst/>
            <a:gdLst>
              <a:gd name="connsiteX0" fmla="*/ 281796 w 1690744"/>
              <a:gd name="connsiteY0" fmla="*/ 0 h 2648175"/>
              <a:gd name="connsiteX1" fmla="*/ 1408947 w 1690744"/>
              <a:gd name="connsiteY1" fmla="*/ 0 h 2648175"/>
              <a:gd name="connsiteX2" fmla="*/ 1408967 w 1690744"/>
              <a:gd name="connsiteY2" fmla="*/ 2 h 2648175"/>
              <a:gd name="connsiteX3" fmla="*/ 1597509 w 1690744"/>
              <a:gd name="connsiteY3" fmla="*/ 2 h 2648175"/>
              <a:gd name="connsiteX4" fmla="*/ 1690744 w 1690744"/>
              <a:gd name="connsiteY4" fmla="*/ 93237 h 2648175"/>
              <a:gd name="connsiteX5" fmla="*/ 1690744 w 1690744"/>
              <a:gd name="connsiteY5" fmla="*/ 917986 h 2648175"/>
              <a:gd name="connsiteX6" fmla="*/ 1690743 w 1690744"/>
              <a:gd name="connsiteY6" fmla="*/ 917991 h 2648175"/>
              <a:gd name="connsiteX7" fmla="*/ 1690743 w 1690744"/>
              <a:gd name="connsiteY7" fmla="*/ 1730185 h 2648175"/>
              <a:gd name="connsiteX8" fmla="*/ 1690744 w 1690744"/>
              <a:gd name="connsiteY8" fmla="*/ 1730190 h 2648175"/>
              <a:gd name="connsiteX9" fmla="*/ 1690744 w 1690744"/>
              <a:gd name="connsiteY9" fmla="*/ 2554939 h 2648175"/>
              <a:gd name="connsiteX10" fmla="*/ 1597509 w 1690744"/>
              <a:gd name="connsiteY10" fmla="*/ 2648174 h 2648175"/>
              <a:gd name="connsiteX11" fmla="*/ 1408947 w 1690744"/>
              <a:gd name="connsiteY11" fmla="*/ 2648174 h 2648175"/>
              <a:gd name="connsiteX12" fmla="*/ 1224581 w 1690744"/>
              <a:gd name="connsiteY12" fmla="*/ 2648174 h 2648175"/>
              <a:gd name="connsiteX13" fmla="*/ 466168 w 1690744"/>
              <a:gd name="connsiteY13" fmla="*/ 2648174 h 2648175"/>
              <a:gd name="connsiteX14" fmla="*/ 466163 w 1690744"/>
              <a:gd name="connsiteY14" fmla="*/ 2648175 h 2648175"/>
              <a:gd name="connsiteX15" fmla="*/ 93235 w 1690744"/>
              <a:gd name="connsiteY15" fmla="*/ 2648175 h 2648175"/>
              <a:gd name="connsiteX16" fmla="*/ 0 w 1690744"/>
              <a:gd name="connsiteY16" fmla="*/ 2554940 h 2648175"/>
              <a:gd name="connsiteX17" fmla="*/ 0 w 1690744"/>
              <a:gd name="connsiteY17" fmla="*/ 2366378 h 2648175"/>
              <a:gd name="connsiteX18" fmla="*/ 0 w 1690744"/>
              <a:gd name="connsiteY18" fmla="*/ 1730191 h 2648175"/>
              <a:gd name="connsiteX19" fmla="*/ 0 w 1690744"/>
              <a:gd name="connsiteY19" fmla="*/ 917985 h 2648175"/>
              <a:gd name="connsiteX20" fmla="*/ 0 w 1690744"/>
              <a:gd name="connsiteY20" fmla="*/ 281796 h 2648175"/>
              <a:gd name="connsiteX21" fmla="*/ 0 w 1690744"/>
              <a:gd name="connsiteY21" fmla="*/ 93236 h 2648175"/>
              <a:gd name="connsiteX22" fmla="*/ 93235 w 1690744"/>
              <a:gd name="connsiteY22" fmla="*/ 1 h 2648175"/>
              <a:gd name="connsiteX23" fmla="*/ 281786 w 1690744"/>
              <a:gd name="connsiteY23" fmla="*/ 1 h 26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0744" h="2648175">
                <a:moveTo>
                  <a:pt x="281796" y="0"/>
                </a:moveTo>
                <a:lnTo>
                  <a:pt x="1408947" y="0"/>
                </a:lnTo>
                <a:lnTo>
                  <a:pt x="1408967" y="2"/>
                </a:lnTo>
                <a:lnTo>
                  <a:pt x="1597509" y="2"/>
                </a:lnTo>
                <a:cubicBezTo>
                  <a:pt x="1649001" y="2"/>
                  <a:pt x="1690744" y="41745"/>
                  <a:pt x="1690744" y="93237"/>
                </a:cubicBezTo>
                <a:lnTo>
                  <a:pt x="1690744" y="917986"/>
                </a:lnTo>
                <a:lnTo>
                  <a:pt x="1690743" y="917991"/>
                </a:lnTo>
                <a:lnTo>
                  <a:pt x="1690743" y="1730185"/>
                </a:lnTo>
                <a:lnTo>
                  <a:pt x="1690744" y="1730190"/>
                </a:lnTo>
                <a:lnTo>
                  <a:pt x="1690744" y="2554939"/>
                </a:lnTo>
                <a:cubicBezTo>
                  <a:pt x="1690744" y="2606431"/>
                  <a:pt x="1649001" y="2648174"/>
                  <a:pt x="1597509" y="2648174"/>
                </a:cubicBezTo>
                <a:lnTo>
                  <a:pt x="1408947" y="2648174"/>
                </a:lnTo>
                <a:lnTo>
                  <a:pt x="1224581" y="2648174"/>
                </a:lnTo>
                <a:lnTo>
                  <a:pt x="466168" y="2648174"/>
                </a:lnTo>
                <a:lnTo>
                  <a:pt x="466163" y="2648175"/>
                </a:lnTo>
                <a:lnTo>
                  <a:pt x="93235" y="2648175"/>
                </a:lnTo>
                <a:cubicBezTo>
                  <a:pt x="41743" y="2648175"/>
                  <a:pt x="0" y="2606432"/>
                  <a:pt x="0" y="2554940"/>
                </a:cubicBezTo>
                <a:lnTo>
                  <a:pt x="0" y="2366378"/>
                </a:lnTo>
                <a:lnTo>
                  <a:pt x="0" y="1730191"/>
                </a:lnTo>
                <a:lnTo>
                  <a:pt x="0" y="917985"/>
                </a:lnTo>
                <a:lnTo>
                  <a:pt x="0" y="281796"/>
                </a:lnTo>
                <a:lnTo>
                  <a:pt x="0" y="93236"/>
                </a:lnTo>
                <a:cubicBezTo>
                  <a:pt x="0" y="41744"/>
                  <a:pt x="41743" y="1"/>
                  <a:pt x="93235" y="1"/>
                </a:cubicBezTo>
                <a:lnTo>
                  <a:pt x="281786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0550" r="21733" b="13050"/>
          <a:stretch/>
        </p:blipFill>
        <p:spPr>
          <a:xfrm>
            <a:off x="365760" y="1691943"/>
            <a:ext cx="5341105" cy="4846320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>
            <a:off x="8954014" y="2493897"/>
            <a:ext cx="2880360" cy="3304042"/>
          </a:xfrm>
          <a:custGeom>
            <a:avLst/>
            <a:gdLst>
              <a:gd name="connsiteX0" fmla="*/ 281796 w 1690744"/>
              <a:gd name="connsiteY0" fmla="*/ 0 h 2648175"/>
              <a:gd name="connsiteX1" fmla="*/ 1408947 w 1690744"/>
              <a:gd name="connsiteY1" fmla="*/ 0 h 2648175"/>
              <a:gd name="connsiteX2" fmla="*/ 1408967 w 1690744"/>
              <a:gd name="connsiteY2" fmla="*/ 2 h 2648175"/>
              <a:gd name="connsiteX3" fmla="*/ 1597509 w 1690744"/>
              <a:gd name="connsiteY3" fmla="*/ 2 h 2648175"/>
              <a:gd name="connsiteX4" fmla="*/ 1690744 w 1690744"/>
              <a:gd name="connsiteY4" fmla="*/ 93237 h 2648175"/>
              <a:gd name="connsiteX5" fmla="*/ 1690744 w 1690744"/>
              <a:gd name="connsiteY5" fmla="*/ 917986 h 2648175"/>
              <a:gd name="connsiteX6" fmla="*/ 1690743 w 1690744"/>
              <a:gd name="connsiteY6" fmla="*/ 917991 h 2648175"/>
              <a:gd name="connsiteX7" fmla="*/ 1690743 w 1690744"/>
              <a:gd name="connsiteY7" fmla="*/ 1730185 h 2648175"/>
              <a:gd name="connsiteX8" fmla="*/ 1690744 w 1690744"/>
              <a:gd name="connsiteY8" fmla="*/ 1730190 h 2648175"/>
              <a:gd name="connsiteX9" fmla="*/ 1690744 w 1690744"/>
              <a:gd name="connsiteY9" fmla="*/ 2554939 h 2648175"/>
              <a:gd name="connsiteX10" fmla="*/ 1597509 w 1690744"/>
              <a:gd name="connsiteY10" fmla="*/ 2648174 h 2648175"/>
              <a:gd name="connsiteX11" fmla="*/ 1408947 w 1690744"/>
              <a:gd name="connsiteY11" fmla="*/ 2648174 h 2648175"/>
              <a:gd name="connsiteX12" fmla="*/ 1224581 w 1690744"/>
              <a:gd name="connsiteY12" fmla="*/ 2648174 h 2648175"/>
              <a:gd name="connsiteX13" fmla="*/ 466168 w 1690744"/>
              <a:gd name="connsiteY13" fmla="*/ 2648174 h 2648175"/>
              <a:gd name="connsiteX14" fmla="*/ 466163 w 1690744"/>
              <a:gd name="connsiteY14" fmla="*/ 2648175 h 2648175"/>
              <a:gd name="connsiteX15" fmla="*/ 93235 w 1690744"/>
              <a:gd name="connsiteY15" fmla="*/ 2648175 h 2648175"/>
              <a:gd name="connsiteX16" fmla="*/ 0 w 1690744"/>
              <a:gd name="connsiteY16" fmla="*/ 2554940 h 2648175"/>
              <a:gd name="connsiteX17" fmla="*/ 0 w 1690744"/>
              <a:gd name="connsiteY17" fmla="*/ 2366378 h 2648175"/>
              <a:gd name="connsiteX18" fmla="*/ 0 w 1690744"/>
              <a:gd name="connsiteY18" fmla="*/ 1730191 h 2648175"/>
              <a:gd name="connsiteX19" fmla="*/ 0 w 1690744"/>
              <a:gd name="connsiteY19" fmla="*/ 917985 h 2648175"/>
              <a:gd name="connsiteX20" fmla="*/ 0 w 1690744"/>
              <a:gd name="connsiteY20" fmla="*/ 281796 h 2648175"/>
              <a:gd name="connsiteX21" fmla="*/ 0 w 1690744"/>
              <a:gd name="connsiteY21" fmla="*/ 93236 h 2648175"/>
              <a:gd name="connsiteX22" fmla="*/ 93235 w 1690744"/>
              <a:gd name="connsiteY22" fmla="*/ 1 h 2648175"/>
              <a:gd name="connsiteX23" fmla="*/ 281786 w 1690744"/>
              <a:gd name="connsiteY23" fmla="*/ 1 h 26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0744" h="2648175">
                <a:moveTo>
                  <a:pt x="281796" y="0"/>
                </a:moveTo>
                <a:lnTo>
                  <a:pt x="1408947" y="0"/>
                </a:lnTo>
                <a:lnTo>
                  <a:pt x="1408967" y="2"/>
                </a:lnTo>
                <a:lnTo>
                  <a:pt x="1597509" y="2"/>
                </a:lnTo>
                <a:cubicBezTo>
                  <a:pt x="1649001" y="2"/>
                  <a:pt x="1690744" y="41745"/>
                  <a:pt x="1690744" y="93237"/>
                </a:cubicBezTo>
                <a:lnTo>
                  <a:pt x="1690744" y="917986"/>
                </a:lnTo>
                <a:lnTo>
                  <a:pt x="1690743" y="917991"/>
                </a:lnTo>
                <a:lnTo>
                  <a:pt x="1690743" y="1730185"/>
                </a:lnTo>
                <a:lnTo>
                  <a:pt x="1690744" y="1730190"/>
                </a:lnTo>
                <a:lnTo>
                  <a:pt x="1690744" y="2554939"/>
                </a:lnTo>
                <a:cubicBezTo>
                  <a:pt x="1690744" y="2606431"/>
                  <a:pt x="1649001" y="2648174"/>
                  <a:pt x="1597509" y="2648174"/>
                </a:cubicBezTo>
                <a:lnTo>
                  <a:pt x="1408947" y="2648174"/>
                </a:lnTo>
                <a:lnTo>
                  <a:pt x="1224581" y="2648174"/>
                </a:lnTo>
                <a:lnTo>
                  <a:pt x="466168" y="2648174"/>
                </a:lnTo>
                <a:lnTo>
                  <a:pt x="466163" y="2648175"/>
                </a:lnTo>
                <a:lnTo>
                  <a:pt x="93235" y="2648175"/>
                </a:lnTo>
                <a:cubicBezTo>
                  <a:pt x="41743" y="2648175"/>
                  <a:pt x="0" y="2606432"/>
                  <a:pt x="0" y="2554940"/>
                </a:cubicBezTo>
                <a:lnTo>
                  <a:pt x="0" y="2366378"/>
                </a:lnTo>
                <a:lnTo>
                  <a:pt x="0" y="1730191"/>
                </a:lnTo>
                <a:lnTo>
                  <a:pt x="0" y="917985"/>
                </a:lnTo>
                <a:lnTo>
                  <a:pt x="0" y="281796"/>
                </a:lnTo>
                <a:lnTo>
                  <a:pt x="0" y="93236"/>
                </a:lnTo>
                <a:cubicBezTo>
                  <a:pt x="0" y="41744"/>
                  <a:pt x="41743" y="1"/>
                  <a:pt x="93235" y="1"/>
                </a:cubicBezTo>
                <a:lnTo>
                  <a:pt x="281786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43105" y="1584942"/>
            <a:ext cx="470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b="1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اهمیت عناصر خاکی: </a:t>
            </a:r>
          </a:p>
          <a:p>
            <a:pPr algn="just" rtl="1"/>
            <a:r>
              <a:rPr lang="fa-IR" sz="1600" b="1" dirty="0">
                <a:solidFill>
                  <a:srgbClr val="56595E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ایجاد مگنت‌های دائم برای خودروهای برقی و توربین‌های بادی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28867" y="2602418"/>
            <a:ext cx="2722378" cy="308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1219170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بزرگترین تولیدکننده عناصر خاکی در جهان : چین (70% تولید و 90% فرآوری عناصر نادر خاکی)، میانمار (صادرکننده‌ی عمده‌ی کانسنگ‌ها)</a:t>
            </a:r>
          </a:p>
          <a:p>
            <a:pPr marL="285750" indent="-285750" algn="just" defTabSz="1219170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افزایش معدنکاری درچین در 2023 : حدود 20% افزایش نسبت به 2021</a:t>
            </a:r>
          </a:p>
          <a:p>
            <a:pPr marL="285750" indent="-285750" algn="just" defTabSz="1219170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افزایش قیمت اکسیدهای نئودیمیوم و پراسئودیمیوم از ابتدای 2022 تا مارس 2023 : به میزان 30%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57334" r="12514" b="7556"/>
          <a:stretch/>
        </p:blipFill>
        <p:spPr>
          <a:xfrm>
            <a:off x="721360" y="2169717"/>
            <a:ext cx="4602480" cy="29359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806940" y="2846256"/>
            <a:ext cx="2827046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1400" b="1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عوامل مختل‌کننده‌ی تولید لیتیوم در جهان :</a:t>
            </a:r>
          </a:p>
          <a:p>
            <a:pPr algn="just" defTabSz="1219170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14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انسداد مرزهای چین و میانمار در 2022 و ابتدای 2023</a:t>
            </a:r>
          </a:p>
        </p:txBody>
      </p:sp>
    </p:spTree>
    <p:extLst>
      <p:ext uri="{BB962C8B-B14F-4D97-AF65-F5344CB8AC3E}">
        <p14:creationId xmlns:p14="http://schemas.microsoft.com/office/powerpoint/2010/main" val="25330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9" grpId="0" animBg="1"/>
      <p:bldP spid="51" grpId="0"/>
      <p:bldP spid="55" grpId="0"/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1">
            <a:extLst>
              <a:ext uri="{FF2B5EF4-FFF2-40B4-BE49-F238E27FC236}">
                <a16:creationId xmlns:a16="http://schemas.microsoft.com/office/drawing/2014/main" id="{CBD8FD39-3B73-4A63-A289-711EC838210D}"/>
              </a:ext>
            </a:extLst>
          </p:cNvPr>
          <p:cNvSpPr/>
          <p:nvPr/>
        </p:nvSpPr>
        <p:spPr>
          <a:xfrm flipH="1">
            <a:off x="6739128" y="-9144"/>
            <a:ext cx="5462016" cy="6858000"/>
          </a:xfrm>
          <a:custGeom>
            <a:avLst/>
            <a:gdLst>
              <a:gd name="connsiteX0" fmla="*/ 0 w 4261991"/>
              <a:gd name="connsiteY0" fmla="*/ 0 h 6858000"/>
              <a:gd name="connsiteX1" fmla="*/ 4261991 w 4261991"/>
              <a:gd name="connsiteY1" fmla="*/ 0 h 6858000"/>
              <a:gd name="connsiteX2" fmla="*/ 2865870 w 4261991"/>
              <a:gd name="connsiteY2" fmla="*/ 6858000 h 6858000"/>
              <a:gd name="connsiteX3" fmla="*/ 0 w 42619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1991" h="6858000">
                <a:moveTo>
                  <a:pt x="0" y="0"/>
                </a:moveTo>
                <a:lnTo>
                  <a:pt x="4261991" y="0"/>
                </a:lnTo>
                <a:lnTo>
                  <a:pt x="286587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7387021" y="1350042"/>
            <a:ext cx="47024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قیمت آلومینیوم در ابتدای سال 2022 : 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جنگ روسیه و اوکراین (3210 دلار بر تن)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کاهش قیمت آلومینیوم در نیمه‌ی دوم سال 2022 و سال 2023 :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رکورد اقتصادی چین (2500-2000 دلار بر تن)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7367900" y="431924"/>
            <a:ext cx="474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مروری بر جزئیات روند آلومینیوم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20892-C0D8-4683-A6F7-620D6D51F336}"/>
              </a:ext>
            </a:extLst>
          </p:cNvPr>
          <p:cNvSpPr txBox="1"/>
          <p:nvPr/>
        </p:nvSpPr>
        <p:spPr>
          <a:xfrm>
            <a:off x="83131" y="3146434"/>
            <a:ext cx="720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rtl="1">
              <a:spcBef>
                <a:spcPct val="20000"/>
              </a:spcBef>
              <a:defRPr/>
            </a:pPr>
            <a:r>
              <a:rPr lang="fa-IR" sz="1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کاهش تدریجی موجودی آلومینیوم در بازار سهام بدلیل بالارفتن قیمت انرژی برای ذوب‌کنندگان در چین (ایالت یونان) و اروپا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320892-C0D8-4683-A6F7-620D6D51F336}"/>
              </a:ext>
            </a:extLst>
          </p:cNvPr>
          <p:cNvSpPr txBox="1"/>
          <p:nvPr/>
        </p:nvSpPr>
        <p:spPr>
          <a:xfrm>
            <a:off x="953786" y="3889295"/>
            <a:ext cx="648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rtl="1">
              <a:spcBef>
                <a:spcPct val="20000"/>
              </a:spcBef>
              <a:defRPr/>
            </a:pPr>
            <a:r>
              <a:rPr lang="fa-IR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کاهش منابع در اروپا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20892-C0D8-4683-A6F7-620D6D51F336}"/>
              </a:ext>
            </a:extLst>
          </p:cNvPr>
          <p:cNvSpPr txBox="1"/>
          <p:nvPr/>
        </p:nvSpPr>
        <p:spPr>
          <a:xfrm>
            <a:off x="1110797" y="4549652"/>
            <a:ext cx="648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rtl="1">
              <a:spcBef>
                <a:spcPct val="20000"/>
              </a:spcBef>
              <a:defRPr/>
            </a:pPr>
            <a:r>
              <a:rPr lang="fa-IR" sz="14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کاهش محدودیت صادرات بوکسیت از اندونزی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8211709" y="3632439"/>
            <a:ext cx="354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عوامل مختل‌کننده‌ی تولید آلومینیوم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031" y="5509058"/>
            <a:ext cx="719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چشم‌انداز آینده نشان از افزایش قیمت آلومینیوم دارد که بشدت متاثر از چین خواهد بود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9" y="440510"/>
            <a:ext cx="2472313" cy="2472313"/>
          </a:xfrm>
          <a:prstGeom prst="rect">
            <a:avLst/>
          </a:prstGeom>
        </p:spPr>
      </p:pic>
      <p:sp>
        <p:nvSpPr>
          <p:cNvPr id="29" name="Chevron 28"/>
          <p:cNvSpPr/>
          <p:nvPr/>
        </p:nvSpPr>
        <p:spPr>
          <a:xfrm flipH="1">
            <a:off x="7372295" y="3127811"/>
            <a:ext cx="529789" cy="529789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flipH="1">
            <a:off x="7541816" y="3779341"/>
            <a:ext cx="529789" cy="529789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flipH="1">
            <a:off x="7715662" y="4430871"/>
            <a:ext cx="529789" cy="529789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/>
      <p:bldP spid="14" grpId="0"/>
      <p:bldP spid="17" grpId="0"/>
      <p:bldP spid="18" grpId="0"/>
      <p:bldP spid="21" grpId="0" build="p"/>
      <p:bldP spid="22" grpId="0"/>
      <p:bldP spid="29" grpId="0" animBg="1"/>
      <p:bldP spid="30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53755" y="300079"/>
            <a:ext cx="4236889" cy="724247"/>
          </a:xfrm>
        </p:spPr>
        <p:txBody>
          <a:bodyPr/>
          <a:lstStyle/>
          <a:p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منگنز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0" y="1281799"/>
            <a:ext cx="12192000" cy="378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3" name="Freeform 167"/>
          <p:cNvSpPr>
            <a:spLocks noEditPoints="1"/>
          </p:cNvSpPr>
          <p:nvPr/>
        </p:nvSpPr>
        <p:spPr bwMode="auto">
          <a:xfrm>
            <a:off x="7661865" y="1684380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4" name="Freeform 167"/>
          <p:cNvSpPr>
            <a:spLocks noEditPoints="1"/>
          </p:cNvSpPr>
          <p:nvPr/>
        </p:nvSpPr>
        <p:spPr bwMode="auto">
          <a:xfrm>
            <a:off x="7661865" y="2196159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5" name="Freeform 167"/>
          <p:cNvSpPr>
            <a:spLocks noEditPoints="1"/>
          </p:cNvSpPr>
          <p:nvPr/>
        </p:nvSpPr>
        <p:spPr bwMode="auto">
          <a:xfrm>
            <a:off x="7661865" y="2707938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350172" y="1686672"/>
            <a:ext cx="216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Candara" panose="020E0502030303020204" pitchFamily="34" charset="0"/>
                <a:cs typeface="B Nazanin" panose="00000400000000000000" pitchFamily="2" charset="-78"/>
              </a:rPr>
              <a:t>تولید آلیاژهای فرومنگنز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3529" y="2190730"/>
            <a:ext cx="7192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افزایش سهم آنها در باتری‌های 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NMC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 (نیکل- منگنز- کبالت): کاهش مصرف کبالت و جایگزینی منگنز بجای آن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88649" y="2694788"/>
            <a:ext cx="43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صعوبت تولید سولفات منگنز با خلوص بالا برای استفاده در باتری‌ها</a:t>
            </a:r>
          </a:p>
        </p:txBody>
      </p:sp>
      <p:pic>
        <p:nvPicPr>
          <p:cNvPr id="112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14" y="1897862"/>
            <a:ext cx="3804367" cy="2531634"/>
          </a:xfrm>
          <a:prstGeom prst="roundRect">
            <a:avLst>
              <a:gd name="adj" fmla="val 11707"/>
            </a:avLst>
          </a:prstGeom>
        </p:spPr>
      </p:pic>
      <p:sp>
        <p:nvSpPr>
          <p:cNvPr id="113" name="Rectangle 112"/>
          <p:cNvSpPr/>
          <p:nvPr/>
        </p:nvSpPr>
        <p:spPr>
          <a:xfrm>
            <a:off x="457329" y="3395389"/>
            <a:ext cx="7192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بزرگترین تولیدکننده‌ی سولفات منگنز با گرید باتری : چین با سهم 97% و ژاپن و بلژیک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پروژه‌های جدیدخالص‌سازی سولفات منگنز: جمهوری چک، آفریقای جنوبی، کانادا، استرالیا، آمریکا</a:t>
            </a:r>
          </a:p>
        </p:txBody>
      </p:sp>
      <p:sp>
        <p:nvSpPr>
          <p:cNvPr id="117" name="Arrow: Chevron 1">
            <a:extLst>
              <a:ext uri="{FF2B5EF4-FFF2-40B4-BE49-F238E27FC236}">
                <a16:creationId xmlns:a16="http://schemas.microsoft.com/office/drawing/2014/main" id="{EFFEB162-99B3-4582-97CB-CECA0B2E3686}"/>
              </a:ext>
            </a:extLst>
          </p:cNvPr>
          <p:cNvSpPr>
            <a:spLocks noChangeAspect="1"/>
          </p:cNvSpPr>
          <p:nvPr/>
        </p:nvSpPr>
        <p:spPr>
          <a:xfrm rot="5400000">
            <a:off x="224753" y="4855190"/>
            <a:ext cx="1188720" cy="723569"/>
          </a:xfrm>
          <a:prstGeom prst="chevron">
            <a:avLst/>
          </a:prstGeom>
          <a:solidFill>
            <a:schemeClr val="accent1"/>
          </a:solidFill>
          <a:ln w="6350">
            <a:solidFill>
              <a:schemeClr val="bg1">
                <a:alpha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73F25E6-9762-404F-917D-AC8E88AA135A}"/>
              </a:ext>
            </a:extLst>
          </p:cNvPr>
          <p:cNvCxnSpPr/>
          <p:nvPr/>
        </p:nvCxnSpPr>
        <p:spPr>
          <a:xfrm>
            <a:off x="466610" y="5725073"/>
            <a:ext cx="361507" cy="36576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4AAF12-8D9A-42F0-BCC6-960AE6165102}"/>
              </a:ext>
            </a:extLst>
          </p:cNvPr>
          <p:cNvCxnSpPr>
            <a:cxnSpLocks/>
          </p:cNvCxnSpPr>
          <p:nvPr/>
        </p:nvCxnSpPr>
        <p:spPr>
          <a:xfrm flipH="1">
            <a:off x="828117" y="5360683"/>
            <a:ext cx="705562" cy="72878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8758F19-A409-4BE7-904E-8AAC4CD96300}"/>
              </a:ext>
            </a:extLst>
          </p:cNvPr>
          <p:cNvSpPr txBox="1"/>
          <p:nvPr/>
        </p:nvSpPr>
        <p:spPr>
          <a:xfrm>
            <a:off x="1297158" y="5128480"/>
            <a:ext cx="419455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چشم‌انداز منگنز:</a:t>
            </a:r>
          </a:p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افزایش نیاز به منگنز برای باتری‌ها و افزایش قیمت آن در آینده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3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108" grpId="0"/>
      <p:bldP spid="109" grpId="0"/>
      <p:bldP spid="110" grpId="0"/>
      <p:bldP spid="113" grpId="0"/>
      <p:bldP spid="117" grpId="0" animBg="1"/>
      <p:bldP spid="1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216365" y="1980392"/>
            <a:ext cx="4219295" cy="3167404"/>
            <a:chOff x="7216365" y="1980392"/>
            <a:chExt cx="4219295" cy="316740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F8161F-7B2C-4531-A3EE-00205FB21C02}"/>
                </a:ext>
              </a:extLst>
            </p:cNvPr>
            <p:cNvGrpSpPr/>
            <p:nvPr/>
          </p:nvGrpSpPr>
          <p:grpSpPr>
            <a:xfrm rot="17025312" flipH="1">
              <a:off x="7742311" y="1454446"/>
              <a:ext cx="3167404" cy="4219295"/>
              <a:chOff x="4572000" y="2209800"/>
              <a:chExt cx="3167404" cy="4219295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A16855CD-7FB3-4346-A097-96EB6938646E}"/>
                  </a:ext>
                </a:extLst>
              </p:cNvPr>
              <p:cNvSpPr/>
              <p:nvPr/>
            </p:nvSpPr>
            <p:spPr>
              <a:xfrm rot="19602570">
                <a:off x="6780776" y="4680523"/>
                <a:ext cx="310429" cy="644385"/>
              </a:xfrm>
              <a:custGeom>
                <a:avLst/>
                <a:gdLst>
                  <a:gd name="connsiteX0" fmla="*/ 310429 w 310429"/>
                  <a:gd name="connsiteY0" fmla="*/ 0 h 644385"/>
                  <a:gd name="connsiteX1" fmla="*/ 310429 w 310429"/>
                  <a:gd name="connsiteY1" fmla="*/ 644384 h 644385"/>
                  <a:gd name="connsiteX2" fmla="*/ 0 w 310429"/>
                  <a:gd name="connsiteY2" fmla="*/ 644385 h 644385"/>
                  <a:gd name="connsiteX3" fmla="*/ 0 w 310429"/>
                  <a:gd name="connsiteY3" fmla="*/ 14881 h 644385"/>
                  <a:gd name="connsiteX4" fmla="*/ 108695 w 310429"/>
                  <a:gd name="connsiteY4" fmla="*/ 18698 h 644385"/>
                  <a:gd name="connsiteX5" fmla="*/ 244684 w 310429"/>
                  <a:gd name="connsiteY5" fmla="*/ 10385 h 64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29" h="644385">
                    <a:moveTo>
                      <a:pt x="310429" y="0"/>
                    </a:moveTo>
                    <a:lnTo>
                      <a:pt x="310429" y="644384"/>
                    </a:lnTo>
                    <a:lnTo>
                      <a:pt x="0" y="644385"/>
                    </a:lnTo>
                    <a:lnTo>
                      <a:pt x="0" y="14881"/>
                    </a:lnTo>
                    <a:lnTo>
                      <a:pt x="108695" y="18698"/>
                    </a:lnTo>
                    <a:cubicBezTo>
                      <a:pt x="154189" y="18101"/>
                      <a:pt x="199574" y="15318"/>
                      <a:pt x="244684" y="1038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9">
                <a:extLst>
                  <a:ext uri="{FF2B5EF4-FFF2-40B4-BE49-F238E27FC236}">
                    <a16:creationId xmlns:a16="http://schemas.microsoft.com/office/drawing/2014/main" id="{79F0A476-6604-4A53-8B87-D2C1A82C5359}"/>
                  </a:ext>
                </a:extLst>
              </p:cNvPr>
              <p:cNvSpPr/>
              <p:nvPr/>
            </p:nvSpPr>
            <p:spPr>
              <a:xfrm rot="19602570">
                <a:off x="7157021" y="5174921"/>
                <a:ext cx="582383" cy="125417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11">
                <a:extLst>
                  <a:ext uri="{FF2B5EF4-FFF2-40B4-BE49-F238E27FC236}">
                    <a16:creationId xmlns:a16="http://schemas.microsoft.com/office/drawing/2014/main" id="{8CCDF802-9D4E-4C4D-8222-95A765586A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209800"/>
                <a:ext cx="2834640" cy="2834640"/>
              </a:xfrm>
              <a:custGeom>
                <a:avLst/>
                <a:gdLst>
                  <a:gd name="connsiteX0" fmla="*/ 1417320 w 2834640"/>
                  <a:gd name="connsiteY0" fmla="*/ 411480 h 2834640"/>
                  <a:gd name="connsiteX1" fmla="*/ 411480 w 2834640"/>
                  <a:gd name="connsiteY1" fmla="*/ 1417320 h 2834640"/>
                  <a:gd name="connsiteX2" fmla="*/ 1417320 w 2834640"/>
                  <a:gd name="connsiteY2" fmla="*/ 2423160 h 2834640"/>
                  <a:gd name="connsiteX3" fmla="*/ 2423160 w 2834640"/>
                  <a:gd name="connsiteY3" fmla="*/ 1417320 h 2834640"/>
                  <a:gd name="connsiteX4" fmla="*/ 1417320 w 2834640"/>
                  <a:gd name="connsiteY4" fmla="*/ 411480 h 2834640"/>
                  <a:gd name="connsiteX5" fmla="*/ 1417320 w 2834640"/>
                  <a:gd name="connsiteY5" fmla="*/ 0 h 2834640"/>
                  <a:gd name="connsiteX6" fmla="*/ 2834640 w 2834640"/>
                  <a:gd name="connsiteY6" fmla="*/ 1417320 h 2834640"/>
                  <a:gd name="connsiteX7" fmla="*/ 1417320 w 2834640"/>
                  <a:gd name="connsiteY7" fmla="*/ 2834640 h 2834640"/>
                  <a:gd name="connsiteX8" fmla="*/ 0 w 2834640"/>
                  <a:gd name="connsiteY8" fmla="*/ 1417320 h 2834640"/>
                  <a:gd name="connsiteX9" fmla="*/ 1417320 w 2834640"/>
                  <a:gd name="connsiteY9" fmla="*/ 0 h 283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4640" h="2834640">
                    <a:moveTo>
                      <a:pt x="1417320" y="411480"/>
                    </a:moveTo>
                    <a:cubicBezTo>
                      <a:pt x="861810" y="411480"/>
                      <a:pt x="411480" y="861810"/>
                      <a:pt x="411480" y="1417320"/>
                    </a:cubicBezTo>
                    <a:cubicBezTo>
                      <a:pt x="411480" y="1972830"/>
                      <a:pt x="861810" y="2423160"/>
                      <a:pt x="1417320" y="2423160"/>
                    </a:cubicBezTo>
                    <a:cubicBezTo>
                      <a:pt x="1972830" y="2423160"/>
                      <a:pt x="2423160" y="1972830"/>
                      <a:pt x="2423160" y="1417320"/>
                    </a:cubicBezTo>
                    <a:cubicBezTo>
                      <a:pt x="2423160" y="861810"/>
                      <a:pt x="1972830" y="411480"/>
                      <a:pt x="1417320" y="411480"/>
                    </a:cubicBezTo>
                    <a:close/>
                    <a:moveTo>
                      <a:pt x="1417320" y="0"/>
                    </a:moveTo>
                    <a:cubicBezTo>
                      <a:pt x="2200084" y="0"/>
                      <a:pt x="2834640" y="634556"/>
                      <a:pt x="2834640" y="1417320"/>
                    </a:cubicBezTo>
                    <a:cubicBezTo>
                      <a:pt x="2834640" y="2200084"/>
                      <a:pt x="2200084" y="2834640"/>
                      <a:pt x="1417320" y="2834640"/>
                    </a:cubicBezTo>
                    <a:cubicBezTo>
                      <a:pt x="634556" y="2834640"/>
                      <a:pt x="0" y="2200084"/>
                      <a:pt x="0" y="1417320"/>
                    </a:cubicBezTo>
                    <a:cubicBezTo>
                      <a:pt x="0" y="634556"/>
                      <a:pt x="634556" y="0"/>
                      <a:pt x="14173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096" y="2151630"/>
              <a:ext cx="2126168" cy="210312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224845" y="987198"/>
            <a:ext cx="694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اهمیت فلزات گروه پلاتین: استفاده در کاتالیست‌ها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کاهش تقاضا برای تولید پلاتین و پالادیوم در نیمه‌ی اول 2022 بدلیل : کاهش تولید خودرو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dirty="0">
                <a:cs typeface="B Nazanin" panose="00000400000000000000" pitchFamily="2" charset="-78"/>
              </a:rPr>
              <a:t>بزرگترین تولیدکننده‌ کننده‌ی پلاتین و پالادیوم در جهان : آفریقای جنوبی (80% پلاتین و 45% پالادیوم) و روسیه (10% پلاتین و 40% پالادیوم)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6739638" y="327002"/>
            <a:ext cx="474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گروه پلاتین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B Titr" panose="000007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0247F1-3A5D-49DC-B29B-382073E9FD5C}"/>
              </a:ext>
            </a:extLst>
          </p:cNvPr>
          <p:cNvSpPr>
            <a:spLocks noChangeAspect="1"/>
          </p:cNvSpPr>
          <p:nvPr/>
        </p:nvSpPr>
        <p:spPr>
          <a:xfrm>
            <a:off x="7261496" y="1674691"/>
            <a:ext cx="822960" cy="822960"/>
          </a:xfrm>
          <a:prstGeom prst="ellipse">
            <a:avLst/>
          </a:prstGeom>
          <a:solidFill>
            <a:schemeClr val="accen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131605-2341-4890-B0E2-BCCE50C2CE7B}"/>
              </a:ext>
            </a:extLst>
          </p:cNvPr>
          <p:cNvSpPr>
            <a:spLocks noChangeAspect="1"/>
          </p:cNvSpPr>
          <p:nvPr/>
        </p:nvSpPr>
        <p:spPr>
          <a:xfrm>
            <a:off x="6739638" y="2791710"/>
            <a:ext cx="822960" cy="82296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F6F073F-9BD3-4502-A4EB-8AFD119EE60A}"/>
              </a:ext>
            </a:extLst>
          </p:cNvPr>
          <p:cNvSpPr>
            <a:spLocks noChangeAspect="1"/>
          </p:cNvSpPr>
          <p:nvPr/>
        </p:nvSpPr>
        <p:spPr>
          <a:xfrm>
            <a:off x="7261496" y="3908728"/>
            <a:ext cx="822960" cy="822960"/>
          </a:xfrm>
          <a:prstGeom prst="ellipse">
            <a:avLst/>
          </a:prstGeom>
          <a:solidFill>
            <a:schemeClr val="accent4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307910" y="2665562"/>
            <a:ext cx="63118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عوامل مختل‌کننده‌ی تولید پلاتین و پالادیوم:</a:t>
            </a:r>
          </a:p>
          <a:p>
            <a:pPr algn="justLow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مشکل انرژی در آفریقای جنوبی و اعتراضات محلی (کاهش 6 درصدی و 12 درصدی تولید در بترتیب معادن موگالاکونا و آماندلبات)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CE2EF5-DE96-4E8B-9334-289FD3079703}"/>
              </a:ext>
            </a:extLst>
          </p:cNvPr>
          <p:cNvSpPr txBox="1"/>
          <p:nvPr/>
        </p:nvSpPr>
        <p:spPr>
          <a:xfrm>
            <a:off x="688303" y="4154607"/>
            <a:ext cx="6311833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چشم‌انداز آینده‌:</a:t>
            </a:r>
          </a:p>
          <a:p>
            <a:pPr algn="justLow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افزایش قیمت‌ها بدلیل جنگ اوکراین و روسیه و نیز پابرجابودن مشکلات آفریقای جنوبی</a:t>
            </a:r>
          </a:p>
        </p:txBody>
      </p:sp>
    </p:spTree>
    <p:extLst>
      <p:ext uri="{BB962C8B-B14F-4D97-AF65-F5344CB8AC3E}">
        <p14:creationId xmlns:p14="http://schemas.microsoft.com/office/powerpoint/2010/main" val="12123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  <p:bldP spid="37" grpId="0" animBg="1"/>
      <p:bldP spid="38" grpId="0" animBg="1"/>
      <p:bldP spid="39" grpId="0" animBg="1"/>
      <p:bldP spid="46" grpId="0" uiExpand="1" build="p"/>
      <p:bldP spid="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6713460" y="943708"/>
            <a:ext cx="4648639" cy="16908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B Titr" panose="00000700000000000000" pitchFamily="2" charset="-78"/>
              </a:rPr>
              <a:t>سایر فلزاتی که با مباحث انرژی‌های پاک ارتباط دارند: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424525" y="3889272"/>
            <a:ext cx="3504677" cy="14070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dirty="0">
                <a:cs typeface="B Titr" panose="00000700000000000000" pitchFamily="2" charset="-78"/>
              </a:rPr>
              <a:t>فلزات اصلی مورد استفاده در باتری‌ها</a:t>
            </a:r>
            <a:endParaRPr lang="en-US" altLang="ko-KR" dirty="0">
              <a:cs typeface="B Titr" panose="00000700000000000000" pitchFamily="2" charset="-7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 flipH="1" flipV="1">
            <a:off x="3502971" y="1028795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B077D24-C8DB-4942-979B-5594BFF2C895}"/>
              </a:ext>
            </a:extLst>
          </p:cNvPr>
          <p:cNvSpPr/>
          <p:nvPr/>
        </p:nvSpPr>
        <p:spPr>
          <a:xfrm rot="16200000">
            <a:off x="3275900" y="2027470"/>
            <a:ext cx="3136992" cy="151098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BC95B-DC5A-4E45-9C69-D151E368B6A9}"/>
              </a:ext>
            </a:extLst>
          </p:cNvPr>
          <p:cNvSpPr txBox="1"/>
          <p:nvPr/>
        </p:nvSpPr>
        <p:spPr>
          <a:xfrm>
            <a:off x="1184377" y="1213708"/>
            <a:ext cx="1984972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مس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لیتیوم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کبالت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نیکل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گرافیت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عناصر نادر خاکی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E6A6BA-8921-4B95-8E4E-B20AC19A8D5B}"/>
              </a:ext>
            </a:extLst>
          </p:cNvPr>
          <p:cNvGrpSpPr/>
          <p:nvPr/>
        </p:nvGrpSpPr>
        <p:grpSpPr>
          <a:xfrm>
            <a:off x="4950139" y="3764406"/>
            <a:ext cx="3865504" cy="2825993"/>
            <a:chOff x="6507335" y="1364938"/>
            <a:chExt cx="5069642" cy="37063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66E51-EC6D-46AC-94C0-1F76A4827C6F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AAC288-1485-4C61-9CE4-E47CCFB8DB5C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A876A5-D625-437C-81B5-5771DE96481D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CE57B3-1FD4-48E1-A6ED-E25E7A6DF8E9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6A543B-ED98-49A9-A644-C5BEF1DCDE31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4CE416-3BAC-4C30-9A47-901FF0CE9C39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427284-9C69-4969-A7FF-CA79F4E652C8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6E0FCA-F4A2-4F12-978E-200236B9ECA2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C9CD6E-0E04-44A2-B623-72C86D21E720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905C55-C131-4CD6-A23A-5E745DF162ED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AB6944-5965-4B9A-A608-ACE5E816EB68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EB0AAC-96E9-461C-891A-1EFFEDF8EAA5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BC97D4-6537-4B9A-980E-EE1D4ED30427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ABBB07-96E9-41F5-9F3E-576B74CE7BED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02C683-20B0-42C5-A7BA-3DE955B992E0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FF7C53-2621-4187-9F54-A6B6D2D2E305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E22293-8D67-4A2F-9D9E-A630E33CCE78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CD5FCD-BB2F-4D3F-992C-CBDFA60656BB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B942EF-E433-4695-934E-C2C9A6BD0E86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99BB2E-77B3-447E-90E9-92C32687D368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CD72B7-440B-4601-9E97-D1EB05A20E09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932189-4FD8-4A72-8139-16514A240161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4BD6E1A-738E-4D24-9BF6-92B06DA39FA9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22FEF1F-0E04-4795-BDA9-B03CD899DE3B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F61CB2D-C8A8-4DE9-8F22-A73414952531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610473F-EC77-4C4D-8302-354EBC1CD421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6033D2-E685-43BA-8E48-3517B100872D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7571C7-802B-4671-837D-10A468D8349B}"/>
              </a:ext>
            </a:extLst>
          </p:cNvPr>
          <p:cNvSpPr txBox="1"/>
          <p:nvPr/>
        </p:nvSpPr>
        <p:spPr>
          <a:xfrm>
            <a:off x="8841038" y="2744689"/>
            <a:ext cx="1984972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آلومینیوم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منگنز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فلزات گروه پلاتین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اورانیوم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 animBg="1"/>
      <p:bldP spid="12" grpId="0" animBg="1"/>
      <p:bldP spid="13" grpId="0" animBg="1"/>
      <p:bldP spid="10" grpId="0" animBg="1"/>
      <p:bldP spid="14" grpId="0" build="p"/>
      <p:bldP spid="4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مروری بر جزئیات روند اورانیوم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10961-641C-47A0-A58C-4B52F031D94C}"/>
              </a:ext>
            </a:extLst>
          </p:cNvPr>
          <p:cNvGrpSpPr/>
          <p:nvPr/>
        </p:nvGrpSpPr>
        <p:grpSpPr>
          <a:xfrm flipH="1">
            <a:off x="5069772" y="2262259"/>
            <a:ext cx="2095641" cy="3683677"/>
            <a:chOff x="771177" y="1278968"/>
            <a:chExt cx="2095641" cy="368367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EFBF08-C5E5-48F3-9FFD-23F7AD079509}"/>
                </a:ext>
              </a:extLst>
            </p:cNvPr>
            <p:cNvCxnSpPr>
              <a:cxnSpLocks/>
            </p:cNvCxnSpPr>
            <p:nvPr/>
          </p:nvCxnSpPr>
          <p:spPr>
            <a:xfrm>
              <a:off x="771177" y="1278968"/>
              <a:ext cx="1559946" cy="368134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64FCE1-1955-4F6C-879C-81D3AC78B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3418" y="4962645"/>
              <a:ext cx="53340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41FD2D-AE9C-4057-8A7A-13059B475AC3}"/>
              </a:ext>
            </a:extLst>
          </p:cNvPr>
          <p:cNvGrpSpPr/>
          <p:nvPr/>
        </p:nvGrpSpPr>
        <p:grpSpPr>
          <a:xfrm flipH="1">
            <a:off x="4876272" y="2210264"/>
            <a:ext cx="1435901" cy="1755583"/>
            <a:chOff x="3276307" y="2514720"/>
            <a:chExt cx="1435901" cy="175558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4442F7-27FD-485E-90A4-92AB0B7FAE21}"/>
                </a:ext>
              </a:extLst>
            </p:cNvPr>
            <p:cNvCxnSpPr>
              <a:cxnSpLocks/>
            </p:cNvCxnSpPr>
            <p:nvPr/>
          </p:nvCxnSpPr>
          <p:spPr>
            <a:xfrm>
              <a:off x="3276307" y="2514720"/>
              <a:ext cx="914986" cy="1755583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8D2BEE-C614-4D80-A372-BBA4FAE66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808" y="4270303"/>
              <a:ext cx="533400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9AB252-C45E-46FA-9C74-929DFABB6FAF}"/>
              </a:ext>
            </a:extLst>
          </p:cNvPr>
          <p:cNvGrpSpPr/>
          <p:nvPr/>
        </p:nvGrpSpPr>
        <p:grpSpPr>
          <a:xfrm flipH="1">
            <a:off x="3920085" y="2242117"/>
            <a:ext cx="867802" cy="599531"/>
            <a:chOff x="4767950" y="2879227"/>
            <a:chExt cx="867802" cy="599531"/>
          </a:xfrm>
          <a:solidFill>
            <a:schemeClr val="accent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BF890F-5ABD-4219-8DBA-0070DF073BE4}"/>
                </a:ext>
              </a:extLst>
            </p:cNvPr>
            <p:cNvCxnSpPr>
              <a:cxnSpLocks/>
            </p:cNvCxnSpPr>
            <p:nvPr/>
          </p:nvCxnSpPr>
          <p:spPr>
            <a:xfrm>
              <a:off x="4767950" y="2879227"/>
              <a:ext cx="349752" cy="59953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8380F9-A480-492A-B9EC-4F0B8DC9D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2352" y="3474720"/>
              <a:ext cx="5334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47">
            <a:extLst>
              <a:ext uri="{FF2B5EF4-FFF2-40B4-BE49-F238E27FC236}">
                <a16:creationId xmlns:a16="http://schemas.microsoft.com/office/drawing/2014/main" id="{AA9818E7-8B50-415F-9FFA-892B2A823664}"/>
              </a:ext>
            </a:extLst>
          </p:cNvPr>
          <p:cNvSpPr/>
          <p:nvPr/>
        </p:nvSpPr>
        <p:spPr>
          <a:xfrm>
            <a:off x="4976037" y="5532120"/>
            <a:ext cx="91440" cy="8229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20" name="Rounded Rectangle 47">
            <a:extLst>
              <a:ext uri="{FF2B5EF4-FFF2-40B4-BE49-F238E27FC236}">
                <a16:creationId xmlns:a16="http://schemas.microsoft.com/office/drawing/2014/main" id="{99477227-48A8-415B-ABC9-F00F1C17CE38}"/>
              </a:ext>
            </a:extLst>
          </p:cNvPr>
          <p:cNvSpPr/>
          <p:nvPr/>
        </p:nvSpPr>
        <p:spPr>
          <a:xfrm>
            <a:off x="4814198" y="3579724"/>
            <a:ext cx="91440" cy="82296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14C3885F-2B0C-45CD-B87F-FE0E745EA3F4}"/>
              </a:ext>
            </a:extLst>
          </p:cNvPr>
          <p:cNvSpPr/>
          <p:nvPr/>
        </p:nvSpPr>
        <p:spPr>
          <a:xfrm>
            <a:off x="3853761" y="2400493"/>
            <a:ext cx="91440" cy="8229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F202AC-FF2B-420D-82FE-3F9BF18C3417}"/>
              </a:ext>
            </a:extLst>
          </p:cNvPr>
          <p:cNvGrpSpPr/>
          <p:nvPr/>
        </p:nvGrpSpPr>
        <p:grpSpPr>
          <a:xfrm>
            <a:off x="112174" y="2115118"/>
            <a:ext cx="9302609" cy="182885"/>
            <a:chOff x="-67169" y="2419574"/>
            <a:chExt cx="9302609" cy="182885"/>
          </a:xfrm>
          <a:solidFill>
            <a:schemeClr val="tx1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71C5E4-A7CF-47E5-AA54-D7420FEE51E1}"/>
                </a:ext>
              </a:extLst>
            </p:cNvPr>
            <p:cNvGrpSpPr/>
            <p:nvPr/>
          </p:nvGrpSpPr>
          <p:grpSpPr>
            <a:xfrm>
              <a:off x="-67169" y="2419574"/>
              <a:ext cx="9302609" cy="182885"/>
              <a:chOff x="-67169" y="2419574"/>
              <a:chExt cx="9302609" cy="182885"/>
            </a:xfrm>
            <a:grpFill/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F386F4A-0AD3-479F-A782-A822FC72CECB}"/>
                  </a:ext>
                </a:extLst>
              </p:cNvPr>
              <p:cNvCxnSpPr/>
              <p:nvPr/>
            </p:nvCxnSpPr>
            <p:spPr>
              <a:xfrm flipV="1">
                <a:off x="0" y="2514600"/>
                <a:ext cx="9235440" cy="368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D26275F-E109-412D-8862-4FDFA45FB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7169" y="2419574"/>
                <a:ext cx="182880" cy="182885"/>
              </a:xfrm>
              <a:prstGeom prst="ellipse">
                <a:avLst/>
              </a:prstGeom>
              <a:grpFill/>
              <a:ln w="508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91440"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0D825E-32E5-4E2B-9CE4-F11CE6743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9552" y="2446019"/>
              <a:ext cx="137156" cy="137160"/>
            </a:xfrm>
            <a:prstGeom prst="ellipse">
              <a:avLst/>
            </a:prstGeom>
            <a:grpFill/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60B6C8-010A-4499-9856-A6921E0F4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7252" y="2446019"/>
              <a:ext cx="137156" cy="137160"/>
            </a:xfrm>
            <a:prstGeom prst="ellipse">
              <a:avLst/>
            </a:prstGeom>
            <a:grpFill/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0EA1DA-F207-4A76-B28E-A46975D08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2750" y="2465299"/>
              <a:ext cx="137156" cy="137160"/>
            </a:xfrm>
            <a:prstGeom prst="ellipse">
              <a:avLst/>
            </a:prstGeom>
            <a:grpFill/>
            <a:ln w="508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91440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73" y="1050950"/>
            <a:ext cx="2422619" cy="242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395298" y="2442641"/>
            <a:ext cx="3393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افزایش روزافزون نقش اورانیوم بدلیل: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نگرانی‌های روبه‌رشد در مورد امنیت انرژی و انتقال به انرژی‌های پاک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298" y="3366050"/>
            <a:ext cx="42970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1400" b="1" dirty="0">
                <a:cs typeface="B Nazanin" panose="00000400000000000000" pitchFamily="2" charset="-78"/>
              </a:rPr>
              <a:t>تامین‌کننده‌ی اصلی بازار سوخت هسته‌ایی : روسیه علیرغم سهم 5 درصدی در تولید اورانیوم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بزرگترین تولید‌کننده‌ی اورانیوم در جهان : قزاقستان (متکی به روسیه‌ بخاطر نقش محوری روسیه در غنی‌سازی و تبدیل اورانیوم)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افزایش قیمت خرید و فروش نقطه‌ایی اورانیوم در مارس 2022 علیرغم عدم وجود بازار آزاد اورانیوم (60 دلار بر هر پوند و تثبیت در 50 دلار)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قیمت خرید و فروش اورانیوم در پنج سال قبل از 2022 : عمدتا 30-20 دلار به ازای هر تن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افزایش بهره‌برداری از اورانیوم در آمریکا (افزایش ذخایر استراتژیک)، کانادا و قزاقستان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6366" y="5654190"/>
            <a:ext cx="417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1400" b="1" dirty="0">
                <a:cs typeface="B Nazanin" panose="00000400000000000000" pitchFamily="2" charset="-78"/>
              </a:rPr>
              <a:t>چشم‌انداز:</a:t>
            </a:r>
          </a:p>
          <a:p>
            <a:pPr algn="justLow" rtl="1"/>
            <a:r>
              <a:rPr lang="fa-IR" sz="1400" dirty="0">
                <a:cs typeface="B Nazanin" panose="00000400000000000000" pitchFamily="2" charset="-78"/>
              </a:rPr>
              <a:t>ثبات قیمت‌ها تا 2030 و سپس بالارفتن قیمت‌ها</a:t>
            </a:r>
          </a:p>
        </p:txBody>
      </p:sp>
    </p:spTree>
    <p:extLst>
      <p:ext uri="{BB962C8B-B14F-4D97-AF65-F5344CB8AC3E}">
        <p14:creationId xmlns:p14="http://schemas.microsoft.com/office/powerpoint/2010/main" val="26699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6" grpId="0"/>
      <p:bldP spid="37" grpId="0"/>
      <p:bldP spid="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59" y="1299007"/>
            <a:ext cx="10451082" cy="4793386"/>
            <a:chOff x="323529" y="934720"/>
            <a:chExt cx="11075991" cy="5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323529" y="934720"/>
              <a:ext cx="11075991" cy="50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2C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8579" y="1096232"/>
              <a:ext cx="10785890" cy="4756977"/>
              <a:chOff x="616924" y="1094530"/>
              <a:chExt cx="10785890" cy="4756977"/>
            </a:xfrm>
          </p:grpSpPr>
          <p:pic>
            <p:nvPicPr>
              <p:cNvPr id="7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" t="6235"/>
              <a:stretch/>
            </p:blipFill>
            <p:spPr bwMode="auto">
              <a:xfrm>
                <a:off x="1069848" y="1472184"/>
                <a:ext cx="10283953" cy="43793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76006" y="2678072"/>
                <a:ext cx="141893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739391" y="1131506"/>
                <a:ext cx="1418706" cy="3266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برحسب تکنولوژی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7921477" y="1094530"/>
                <a:ext cx="2154935" cy="3464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برحسب ماده‌ی معدنی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476895" y="5154188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سلول‌های خورشیدی </a:t>
                </a:r>
                <a:r>
                  <a:rPr lang="en-US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PV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1476896" y="5373997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برقی و ذخیره‌سازی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194860" y="5370316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شبکه‌های برق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4941228" y="5154188"/>
                <a:ext cx="1451262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تکنولوژی‌های کم‌کربن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4937763" y="5369843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هیدروژن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6655727" y="5145873"/>
                <a:ext cx="60959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6647413" y="5357372"/>
                <a:ext cx="60959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6621998" y="5585499"/>
                <a:ext cx="60959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370227" y="5372868"/>
                <a:ext cx="961290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منگنز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0078494" y="5154186"/>
                <a:ext cx="752991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0076412" y="5369842"/>
                <a:ext cx="60959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2121133" y="4854928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سیاست‌های اعلام‌شده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698819" y="4874017"/>
                <a:ext cx="918557" cy="4333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تعهدات رسما اعلام‌شده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4788133" y="4874017"/>
                <a:ext cx="1443649" cy="2663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انتشارات صفر تا 2050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328718" y="4874377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سیاست‌های اعلام‌شده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8959057" y="4874017"/>
                <a:ext cx="918557" cy="4333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تعهدات رسما اعلام‌شده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9937313" y="4874016"/>
                <a:ext cx="1465501" cy="2663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انتشارات صفر تا 2050</a:t>
                </a:r>
                <a:endParaRPr lang="en-US" sz="1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8378903" y="5145872"/>
                <a:ext cx="580154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217714" y="249201"/>
            <a:ext cx="11756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نیازمندی‌های مواد معدنی حیاتی برای تکنولوژی‌های انرژی پاک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(بغیر از آلومینیوم و فولاد)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بر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اساس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سناریو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5863" y="6345577"/>
            <a:ext cx="947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b="1" dirty="0">
                <a:cs typeface="B Nazanin" panose="00000400000000000000" pitchFamily="2" charset="-78"/>
              </a:rPr>
              <a:t>تقاض</a:t>
            </a:r>
            <a:r>
              <a:rPr lang="fa-IR" sz="1600" b="1" dirty="0">
                <a:cs typeface="B Nazanin" panose="00000400000000000000" pitchFamily="2" charset="-78"/>
              </a:rPr>
              <a:t>ای </a:t>
            </a:r>
            <a:r>
              <a:rPr lang="ar-SA" sz="1600" b="1" dirty="0">
                <a:cs typeface="B Nazanin" panose="00000400000000000000" pitchFamily="2" charset="-78"/>
              </a:rPr>
              <a:t>انرژی‌های پاک</a:t>
            </a:r>
            <a:r>
              <a:rPr lang="fa-IR" sz="1600" b="1" dirty="0">
                <a:cs typeface="B Nazanin" panose="00000400000000000000" pitchFamily="2" charset="-78"/>
              </a:rPr>
              <a:t> برای مواد معدنی حیاتی</a:t>
            </a:r>
            <a:r>
              <a:rPr lang="ar-SA" sz="1600" b="1" dirty="0">
                <a:cs typeface="B Nazanin" panose="00000400000000000000" pitchFamily="2" charset="-78"/>
              </a:rPr>
              <a:t>، </a:t>
            </a:r>
            <a:r>
              <a:rPr lang="fa-IR" sz="1600" b="1" dirty="0">
                <a:cs typeface="B Nazanin" panose="00000400000000000000" pitchFamily="2" charset="-78"/>
              </a:rPr>
              <a:t>تا سال 2030 به 3/5 برابر خواهد رسید </a:t>
            </a:r>
            <a:r>
              <a:rPr lang="ar-SA" sz="1600" b="1" dirty="0">
                <a:cs typeface="B Nazanin" panose="00000400000000000000" pitchFamily="2" charset="-78"/>
              </a:rPr>
              <a:t>زیرا دنیا در حال </a:t>
            </a:r>
            <a:r>
              <a:rPr lang="fa-IR" sz="1600" b="1" dirty="0">
                <a:cs typeface="B Nazanin" panose="00000400000000000000" pitchFamily="2" charset="-78"/>
              </a:rPr>
              <a:t>گذار</a:t>
            </a:r>
            <a:r>
              <a:rPr lang="ar-SA" sz="1600" b="1" dirty="0">
                <a:cs typeface="B Nazanin" panose="00000400000000000000" pitchFamily="2" charset="-78"/>
              </a:rPr>
              <a:t> به انرژی‌‌های پاک می‌باشد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444622" y="5278344"/>
            <a:ext cx="575203" cy="250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باد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41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0998" y="1587763"/>
            <a:ext cx="10198701" cy="5083629"/>
            <a:chOff x="435429" y="653143"/>
            <a:chExt cx="10591799" cy="5279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435429" y="653143"/>
              <a:ext cx="10591799" cy="52795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53709" y="1085696"/>
              <a:ext cx="10364662" cy="4686608"/>
              <a:chOff x="989138" y="1380834"/>
              <a:chExt cx="10364662" cy="4686608"/>
            </a:xfrm>
          </p:grpSpPr>
          <p:pic>
            <p:nvPicPr>
              <p:cNvPr id="4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4" t="3326"/>
              <a:stretch/>
            </p:blipFill>
            <p:spPr bwMode="auto">
              <a:xfrm>
                <a:off x="1216152" y="1536192"/>
                <a:ext cx="10137648" cy="451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2962103" y="1380834"/>
                <a:ext cx="703810" cy="243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52048" y="3319746"/>
                <a:ext cx="1901194" cy="2270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شاخص (سال 2021</a:t>
                </a:r>
                <a:r>
                  <a:rPr lang="fa-IR" sz="1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=</a:t>
                </a: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100)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5852714" y="1403841"/>
                <a:ext cx="864523" cy="243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7722525" y="1406413"/>
                <a:ext cx="1032164" cy="243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9286016" y="1415047"/>
                <a:ext cx="1032164" cy="243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1720739" y="5641372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خودروهای برقی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717967" y="5842613"/>
                <a:ext cx="609597" cy="1864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1717967" y="5453326"/>
                <a:ext cx="154893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سلول‌های خورشیدی </a:t>
                </a:r>
                <a:r>
                  <a:rPr lang="en-US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PV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4757654" y="5396413"/>
                <a:ext cx="498762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باد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4727169" y="5617531"/>
                <a:ext cx="1981199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باتری‌های ذخیره‌سازی شبکه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4741027" y="5801435"/>
                <a:ext cx="3870957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سهم تکنولوژی‌های انرژی‌های پاک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7758547" y="5426902"/>
                <a:ext cx="2673926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موارد تولید مواد معدنی با انتشارات کم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7783487" y="5618553"/>
                <a:ext cx="1535490" cy="2660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9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شبکه‌های برق</a:t>
                </a:r>
                <a:endParaRPr lang="en-US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1159328" y="257710"/>
            <a:ext cx="987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تقاضا برای مواد معدنی حیاتی در جهان در سناریوی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انتشار صفر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بر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حسب مصرف‌کننده‌ی نهائی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9033" y="1230513"/>
            <a:ext cx="9182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b="1" dirty="0">
                <a:cs typeface="B Nazanin" panose="00000400000000000000" pitchFamily="2" charset="-78"/>
              </a:rPr>
              <a:t>تکنولوژی‌های انرژی‌های پاک همچنان یک نیروی اصلی و عمده در تحریک رشد تقاضا برای مواد معدنی حیاتی می‌باشند.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88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99" y="1867339"/>
            <a:ext cx="2048256" cy="127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6371" y="558104"/>
            <a:ext cx="9934376" cy="724247"/>
          </a:xfrm>
        </p:spPr>
        <p:txBody>
          <a:bodyPr/>
          <a:lstStyle/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خلاصه‌ی نیازها برای مواد معدنی حیاتی در سناریوهای مختلف انرژی‌های پاک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2450" y="1551349"/>
            <a:ext cx="4243957" cy="38491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01921" y="1515567"/>
            <a:ext cx="4243957" cy="38491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37640" y="2361666"/>
            <a:ext cx="3649765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1600" b="1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میزان افزایش تقاضا در سناریوی تعهدات رسما اعلام‌شده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APS</a:t>
            </a:r>
            <a:r>
              <a:rPr lang="fa-IR" sz="1600" b="1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 :   </a:t>
            </a:r>
          </a:p>
          <a:p>
            <a:pPr algn="just" defTabSz="1219170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14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الف- بیش از 2 برابر تا سال 2030</a:t>
            </a:r>
          </a:p>
          <a:p>
            <a:pPr algn="justLow" defTabSz="1219170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14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ب- بیش از 3/5 برابر تا سال 2050 (ممکن است در 2030 نیز سررسید شود) و رسیدن به 30 میلیون تن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336" y="2071971"/>
            <a:ext cx="3649765" cy="246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افزایش تقاضای تکنولوژی‌های انرژی پاک به مواد معدنی حیاتی در تمام سناریوها</a:t>
            </a:r>
          </a:p>
          <a:p>
            <a:pPr algn="just" rtl="1">
              <a:lnSpc>
                <a:spcPct val="150000"/>
              </a:lnSpc>
            </a:pPr>
            <a:endParaRPr lang="fa-IR" sz="1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محرک اصلی افزایش تقاضا : 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الف- خودروهای برقی و ذخیره‌سازی انرژی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ب- شبکه‌های برق 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پ- تولید انرژی با انتشارات کم‌کربن</a:t>
            </a:r>
          </a:p>
        </p:txBody>
      </p:sp>
      <p:sp>
        <p:nvSpPr>
          <p:cNvPr id="47" name="Freeform 46"/>
          <p:cNvSpPr/>
          <p:nvPr/>
        </p:nvSpPr>
        <p:spPr>
          <a:xfrm rot="1219476" flipH="1">
            <a:off x="2540997" y="1305918"/>
            <a:ext cx="2041116" cy="1304030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Freeform 47"/>
          <p:cNvSpPr/>
          <p:nvPr/>
        </p:nvSpPr>
        <p:spPr>
          <a:xfrm rot="21150505" flipH="1">
            <a:off x="6210705" y="2353509"/>
            <a:ext cx="967364" cy="1149302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prstDash val="sysDot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43" y="3710669"/>
            <a:ext cx="2044033" cy="136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42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 animBg="1"/>
      <p:bldP spid="28" grpId="0" animBg="1"/>
      <p:bldP spid="42" grpId="0" build="p"/>
      <p:bldP spid="45" grpId="0" build="p"/>
      <p:bldP spid="47" grpId="0" animBg="1"/>
      <p:bldP spid="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1">
            <a:extLst>
              <a:ext uri="{FF2B5EF4-FFF2-40B4-BE49-F238E27FC236}">
                <a16:creationId xmlns:a16="http://schemas.microsoft.com/office/drawing/2014/main" id="{9F3F66C4-084B-463C-83D1-B11957713281}"/>
              </a:ext>
            </a:extLst>
          </p:cNvPr>
          <p:cNvSpPr/>
          <p:nvPr/>
        </p:nvSpPr>
        <p:spPr>
          <a:xfrm flipH="1">
            <a:off x="-40" y="6107466"/>
            <a:ext cx="12184224" cy="761111"/>
          </a:xfrm>
          <a:custGeom>
            <a:avLst/>
            <a:gdLst>
              <a:gd name="connsiteX0" fmla="*/ 1110913 w 12184224"/>
              <a:gd name="connsiteY0" fmla="*/ 409 h 1425295"/>
              <a:gd name="connsiteX1" fmla="*/ 1260391 w 12184224"/>
              <a:gd name="connsiteY1" fmla="*/ 260923 h 1425295"/>
              <a:gd name="connsiteX2" fmla="*/ 1269368 w 12184224"/>
              <a:gd name="connsiteY2" fmla="*/ 272891 h 1425295"/>
              <a:gd name="connsiteX3" fmla="*/ 1425713 w 12184224"/>
              <a:gd name="connsiteY3" fmla="*/ 409 h 1425295"/>
              <a:gd name="connsiteX4" fmla="*/ 99067 w 12184224"/>
              <a:gd name="connsiteY4" fmla="*/ 0 h 1425295"/>
              <a:gd name="connsiteX5" fmla="*/ 2752360 w 12184224"/>
              <a:gd name="connsiteY5" fmla="*/ 0 h 1425295"/>
              <a:gd name="connsiteX6" fmla="*/ 2752360 w 12184224"/>
              <a:gd name="connsiteY6" fmla="*/ 409 h 1425295"/>
              <a:gd name="connsiteX7" fmla="*/ 12184224 w 12184224"/>
              <a:gd name="connsiteY7" fmla="*/ 409 h 1425295"/>
              <a:gd name="connsiteX8" fmla="*/ 12184224 w 12184224"/>
              <a:gd name="connsiteY8" fmla="*/ 1425295 h 1425295"/>
              <a:gd name="connsiteX9" fmla="*/ 0 w 12184224"/>
              <a:gd name="connsiteY9" fmla="*/ 1425295 h 1425295"/>
              <a:gd name="connsiteX10" fmla="*/ 0 w 12184224"/>
              <a:gd name="connsiteY10" fmla="*/ 409 h 1425295"/>
              <a:gd name="connsiteX11" fmla="*/ 99067 w 12184224"/>
              <a:gd name="connsiteY11" fmla="*/ 409 h 14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4224" h="1425295">
                <a:moveTo>
                  <a:pt x="1110913" y="409"/>
                </a:moveTo>
                <a:lnTo>
                  <a:pt x="1260391" y="260923"/>
                </a:lnTo>
                <a:lnTo>
                  <a:pt x="1269368" y="272891"/>
                </a:lnTo>
                <a:lnTo>
                  <a:pt x="1425713" y="409"/>
                </a:lnTo>
                <a:close/>
                <a:moveTo>
                  <a:pt x="99067" y="0"/>
                </a:moveTo>
                <a:lnTo>
                  <a:pt x="2752360" y="0"/>
                </a:lnTo>
                <a:lnTo>
                  <a:pt x="2752360" y="409"/>
                </a:lnTo>
                <a:lnTo>
                  <a:pt x="12184224" y="409"/>
                </a:lnTo>
                <a:lnTo>
                  <a:pt x="12184224" y="1425295"/>
                </a:lnTo>
                <a:lnTo>
                  <a:pt x="0" y="1425295"/>
                </a:lnTo>
                <a:lnTo>
                  <a:pt x="0" y="409"/>
                </a:lnTo>
                <a:lnTo>
                  <a:pt x="99067" y="409"/>
                </a:lnTo>
                <a:close/>
              </a:path>
            </a:pathLst>
          </a:custGeom>
          <a:solidFill>
            <a:srgbClr val="56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944" y="208878"/>
            <a:ext cx="11868471" cy="724247"/>
          </a:xfrm>
        </p:spPr>
        <p:txBody>
          <a:bodyPr/>
          <a:lstStyle/>
          <a:p>
            <a:pPr rtl="1"/>
            <a:r>
              <a:rPr lang="fa-IR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فاصله تولید </a:t>
            </a:r>
            <a:r>
              <a:rPr lang="ar-SA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پیش‌بینی‌شده </a:t>
            </a:r>
            <a:r>
              <a:rPr lang="fa-IR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با </a:t>
            </a:r>
            <a:r>
              <a:rPr lang="ar-SA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نیازمندی‌های اولیه‌ی تامین مواد معدنی در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rtl="1"/>
            <a:r>
              <a:rPr lang="ar-SA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سناریوها</a:t>
            </a:r>
            <a:r>
              <a:rPr lang="fa-IR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ی رسما اعلام‌شده (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APS</a:t>
            </a:r>
            <a:r>
              <a:rPr lang="fa-IR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) و انتشارات صفر کربنی (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NZE</a:t>
            </a:r>
            <a:r>
              <a:rPr lang="fa-IR" alt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86781" y="1439183"/>
            <a:ext cx="2760375" cy="4585714"/>
            <a:chOff x="8800254" y="1500945"/>
            <a:chExt cx="2760375" cy="4585714"/>
          </a:xfrm>
        </p:grpSpPr>
        <p:sp>
          <p:nvSpPr>
            <p:cNvPr id="36" name="Rectangle 35"/>
            <p:cNvSpPr/>
            <p:nvPr/>
          </p:nvSpPr>
          <p:spPr>
            <a:xfrm>
              <a:off x="8867945" y="1500945"/>
              <a:ext cx="2692684" cy="4585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800254" y="1623974"/>
              <a:ext cx="2588029" cy="4457852"/>
              <a:chOff x="8765771" y="1609344"/>
              <a:chExt cx="2588029" cy="4457852"/>
            </a:xfrm>
          </p:grpSpPr>
          <p:pic>
            <p:nvPicPr>
              <p:cNvPr id="3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64" t="6904"/>
              <a:stretch/>
            </p:blipFill>
            <p:spPr bwMode="auto">
              <a:xfrm>
                <a:off x="9089136" y="1609344"/>
                <a:ext cx="2264664" cy="4424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8391108" y="1985716"/>
                <a:ext cx="108642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کیلوتن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9400426" y="5037695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2022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9608828" y="5229693"/>
                <a:ext cx="1233572" cy="3970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میزان تامین پیش‌بینی‌شده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0048578" y="5242459"/>
                <a:ext cx="1233572" cy="3826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رسما اعلام‌شده 2030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0480732" y="5263933"/>
                <a:ext cx="1248524" cy="3580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انتشارات صفر کربنی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172517" y="1231601"/>
            <a:ext cx="2590180" cy="4793296"/>
            <a:chOff x="6139860" y="1293363"/>
            <a:chExt cx="2590180" cy="4793296"/>
          </a:xfrm>
        </p:grpSpPr>
        <p:sp>
          <p:nvSpPr>
            <p:cNvPr id="38" name="Rectangle 37"/>
            <p:cNvSpPr/>
            <p:nvPr/>
          </p:nvSpPr>
          <p:spPr>
            <a:xfrm>
              <a:off x="6191985" y="1293363"/>
              <a:ext cx="2538055" cy="4793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39860" y="1631578"/>
              <a:ext cx="2472482" cy="4455080"/>
              <a:chOff x="6177742" y="1609344"/>
              <a:chExt cx="2472482" cy="4455080"/>
            </a:xfrm>
          </p:grpSpPr>
          <p:pic>
            <p:nvPicPr>
              <p:cNvPr id="11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29" t="6904" r="25710"/>
              <a:stretch/>
            </p:blipFill>
            <p:spPr bwMode="auto">
              <a:xfrm>
                <a:off x="6519672" y="1609344"/>
                <a:ext cx="2130552" cy="4424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5803079" y="2038753"/>
                <a:ext cx="108642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6608447" y="5051549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2022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6857291" y="5211417"/>
                <a:ext cx="1233572" cy="428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میزان تامین پیش‌بینی‌شده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7292061" y="5216958"/>
                <a:ext cx="1233572" cy="428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رسما اعلام‌شده 2030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7730318" y="5261161"/>
                <a:ext cx="1248524" cy="3580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انتشارات صفر کربنی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327757" y="1231601"/>
            <a:ext cx="2829194" cy="4784795"/>
            <a:chOff x="3295100" y="1293363"/>
            <a:chExt cx="2829194" cy="4784795"/>
          </a:xfrm>
        </p:grpSpPr>
        <p:sp>
          <p:nvSpPr>
            <p:cNvPr id="40" name="Rectangle 39"/>
            <p:cNvSpPr/>
            <p:nvPr/>
          </p:nvSpPr>
          <p:spPr>
            <a:xfrm>
              <a:off x="3340703" y="1293363"/>
              <a:ext cx="2783591" cy="4770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95100" y="1623079"/>
              <a:ext cx="2691184" cy="4455079"/>
              <a:chOff x="3275691" y="1617658"/>
              <a:chExt cx="2691184" cy="4455079"/>
            </a:xfrm>
          </p:grpSpPr>
          <p:pic>
            <p:nvPicPr>
              <p:cNvPr id="19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95" t="6904" r="49449"/>
              <a:stretch/>
            </p:blipFill>
            <p:spPr bwMode="auto">
              <a:xfrm>
                <a:off x="3552859" y="1617658"/>
                <a:ext cx="2414016" cy="4424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2901028" y="1994031"/>
                <a:ext cx="108642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کیلوتن لیتیوم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3851055" y="5059862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2022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4098429" y="5244850"/>
                <a:ext cx="1233572" cy="3944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میزان تامین پیش‌بینی‌شده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4534669" y="5208645"/>
                <a:ext cx="1233572" cy="428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رسما اعلام‌شده 2030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4972926" y="5269474"/>
                <a:ext cx="1248524" cy="3580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انتشارات صفر کربنی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73265" y="1100491"/>
            <a:ext cx="2782146" cy="4924406"/>
            <a:chOff x="345051" y="1177499"/>
            <a:chExt cx="2782146" cy="4924406"/>
          </a:xfrm>
        </p:grpSpPr>
        <p:sp>
          <p:nvSpPr>
            <p:cNvPr id="44" name="Rectangle 43"/>
            <p:cNvSpPr/>
            <p:nvPr/>
          </p:nvSpPr>
          <p:spPr>
            <a:xfrm>
              <a:off x="424543" y="1177499"/>
              <a:ext cx="2702654" cy="4924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5051" y="1569303"/>
              <a:ext cx="2654808" cy="4455079"/>
              <a:chOff x="838200" y="1609344"/>
              <a:chExt cx="2654808" cy="4455079"/>
            </a:xfrm>
          </p:grpSpPr>
          <p:pic>
            <p:nvPicPr>
              <p:cNvPr id="27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9" t="6904" r="74754"/>
              <a:stretch/>
            </p:blipFill>
            <p:spPr bwMode="auto">
              <a:xfrm>
                <a:off x="1143000" y="1609344"/>
                <a:ext cx="2350008" cy="4424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463537" y="1985717"/>
                <a:ext cx="108642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میلیون تن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376730" y="5051548"/>
                <a:ext cx="778496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2022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600635" y="5219729"/>
                <a:ext cx="1233572" cy="428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میزان تامین پیش‌بینی‌شده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2060344" y="5216957"/>
                <a:ext cx="1233572" cy="428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سناریوی رسما اعلام‌شده 2030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2498601" y="5261160"/>
                <a:ext cx="1248524" cy="3580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انتشارات صفر کربنی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9769414" y="1101075"/>
            <a:ext cx="947650" cy="33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کبالت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525897" y="1100490"/>
            <a:ext cx="947650" cy="3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لیتیوم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010090" y="1100490"/>
            <a:ext cx="947650" cy="3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نیکل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20283" y="1048946"/>
            <a:ext cx="723204" cy="3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مس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2162" y="6296480"/>
            <a:ext cx="11144994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r>
              <a:rPr lang="ar-SA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پروژه‌</a:t>
            </a: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‌های </a:t>
            </a:r>
            <a:r>
              <a:rPr lang="ar-SA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جدید اعلام‌شده</a:t>
            </a: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ar-SA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عرضه یا تامین در حال رسیدن به خواست‌ کشورها</a:t>
            </a: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 است</a:t>
            </a:r>
            <a:r>
              <a:rPr lang="ar-SA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 لیکن بازارهایی که بخوبی به تعادل رسیده‌اند، فاصله‌ی زیادی تا </a:t>
            </a:r>
            <a:r>
              <a:rPr lang="fa-IR" sz="1500" b="1" dirty="0">
                <a:solidFill>
                  <a:schemeClr val="bg1"/>
                </a:solidFill>
                <a:cs typeface="B Nazanin" panose="00000400000000000000" pitchFamily="2" charset="-78"/>
              </a:rPr>
              <a:t>حصول اطمینان دارند</a:t>
            </a:r>
            <a:endParaRPr lang="en-US" sz="15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35" grpId="0"/>
      <p:bldP spid="42" grpId="0"/>
      <p:bldP spid="43" grpId="0"/>
      <p:bldP spid="46" grpId="0"/>
      <p:bldP spid="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7476" y="1299321"/>
            <a:ext cx="11349446" cy="4792758"/>
            <a:chOff x="446314" y="1063756"/>
            <a:chExt cx="11349446" cy="47927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446314" y="1063756"/>
              <a:ext cx="11349446" cy="479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7477" y="1175421"/>
              <a:ext cx="11247120" cy="4569429"/>
              <a:chOff x="548640" y="1133856"/>
              <a:chExt cx="11247120" cy="4569429"/>
            </a:xfrm>
          </p:grpSpPr>
          <p:pic>
            <p:nvPicPr>
              <p:cNvPr id="7" name="Content Placeholder 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344"/>
              <a:stretch/>
            </p:blipFill>
            <p:spPr bwMode="auto">
              <a:xfrm>
                <a:off x="838200" y="1133856"/>
                <a:ext cx="10515600" cy="45694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1271847" y="1743428"/>
                <a:ext cx="574058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1350365" y="2371473"/>
                <a:ext cx="50755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10002827" y="2000639"/>
                <a:ext cx="44627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چین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846513" y="2999518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834496" y="3595066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548640" y="4216276"/>
                <a:ext cx="1293561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 (طبیعی)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846513" y="4844321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عناصر نادر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5652655" y="1743428"/>
                <a:ext cx="703331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5752408" y="2371473"/>
                <a:ext cx="603578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5356594" y="2999518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5344577" y="3595066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4937760" y="4216276"/>
                <a:ext cx="1414523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گرافیت (مصنوعی)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5356594" y="4844321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عناصر نادر</a:t>
                </a:r>
                <a:endPara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3067397" y="1188599"/>
                <a:ext cx="98090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استخراج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525790" y="1176326"/>
                <a:ext cx="980902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فرآوری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10005392" y="1332669"/>
                <a:ext cx="44627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کنگو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10002827" y="1553209"/>
                <a:ext cx="733062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اندونزی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10002827" y="1773749"/>
                <a:ext cx="886846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فیلیپین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9988785" y="2233393"/>
                <a:ext cx="580662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آمریکا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9976641" y="2459674"/>
                <a:ext cx="601119" cy="230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روسیه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9986201" y="2666160"/>
                <a:ext cx="749688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آرژانتین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9986201" y="3134671"/>
                <a:ext cx="44627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شیلی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9988785" y="2912186"/>
                <a:ext cx="73879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استرالیا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9999979" y="3351603"/>
                <a:ext cx="57778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ژاپن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9977888" y="3586556"/>
                <a:ext cx="1036475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موزامبیک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9994513" y="3797757"/>
                <a:ext cx="446271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پرو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9986200" y="4043783"/>
                <a:ext cx="591559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فنلاند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9976640" y="4268492"/>
                <a:ext cx="680275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کانادا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9986200" y="4494867"/>
                <a:ext cx="591559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زامبیا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9976639" y="4719576"/>
                <a:ext cx="1037723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ماداگاسکار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9986198" y="4925582"/>
                <a:ext cx="741377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مالزی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9976318" y="5160421"/>
                <a:ext cx="593129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استونی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9976318" y="5398134"/>
                <a:ext cx="1819442" cy="2595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1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سهم سه کشور اول در سال 2019</a:t>
                </a:r>
                <a:endParaRPr lang="en-US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240971" y="453111"/>
            <a:ext cx="986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سهم سه کشور اصلی در تولید کلی منابع و مواد معدنی منتخب در سال 2022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1885" y="6271360"/>
            <a:ext cx="11560628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fa-IR" sz="1500" b="1" dirty="0">
                <a:cs typeface="B Nazanin" panose="00000400000000000000" pitchFamily="2" charset="-78"/>
              </a:rPr>
              <a:t>در تنوع‌بخشی به منابع تامین مواد معدنی حیاتی، نه تنها پیشرفت‌های محدودی</a:t>
            </a:r>
            <a:r>
              <a:rPr lang="ar-SA" sz="1500" b="1" dirty="0">
                <a:cs typeface="B Nazanin" panose="00000400000000000000" pitchFamily="2" charset="-78"/>
              </a:rPr>
              <a:t> در سه سال گذشته </a:t>
            </a:r>
            <a:r>
              <a:rPr lang="fa-IR" sz="1500" b="1" dirty="0">
                <a:cs typeface="B Nazanin" panose="00000400000000000000" pitchFamily="2" charset="-78"/>
              </a:rPr>
              <a:t>حاصل شده</a:t>
            </a:r>
            <a:r>
              <a:rPr lang="ar-SA" sz="1500" b="1" dirty="0">
                <a:cs typeface="B Nazanin" panose="00000400000000000000" pitchFamily="2" charset="-78"/>
              </a:rPr>
              <a:t> </a:t>
            </a:r>
            <a:r>
              <a:rPr lang="fa-IR" sz="1500" b="1" dirty="0">
                <a:cs typeface="B Nazanin" panose="00000400000000000000" pitchFamily="2" charset="-78"/>
              </a:rPr>
              <a:t>بلکه </a:t>
            </a:r>
            <a:r>
              <a:rPr lang="ar-SA" sz="1500" b="1" dirty="0">
                <a:cs typeface="B Nazanin" panose="00000400000000000000" pitchFamily="2" charset="-78"/>
              </a:rPr>
              <a:t>حتی تمرکز تامین یا عرضه در برخی موارد </a:t>
            </a:r>
            <a:r>
              <a:rPr lang="fa-IR" sz="1500" b="1" dirty="0">
                <a:cs typeface="B Nazanin" panose="00000400000000000000" pitchFamily="2" charset="-78"/>
              </a:rPr>
              <a:t>بدتر</a:t>
            </a:r>
            <a:r>
              <a:rPr lang="ar-SA" sz="1500" b="1" dirty="0">
                <a:cs typeface="B Nazanin" panose="00000400000000000000" pitchFamily="2" charset="-78"/>
              </a:rPr>
              <a:t> شده است</a:t>
            </a:r>
            <a:endParaRPr lang="en-US" sz="15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1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توزیع جغرافیایی پروژ‌ه‌ها و اهداف برنامه‌ریزی‌شده برای خالص‌سازی مواد معدنی حیاتی در</a:t>
            </a:r>
            <a:endParaRPr lang="fa-IR" sz="24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rtl="1"/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بازه‌ی 2030-2023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11412"/>
          <a:stretch/>
        </p:blipFill>
        <p:spPr bwMode="auto">
          <a:xfrm>
            <a:off x="7603703" y="2133987"/>
            <a:ext cx="3425952" cy="35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8302377" y="1669476"/>
            <a:ext cx="1995053" cy="33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کبالت خالص‌سازی‌شده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2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4" t="11412" r="33277"/>
          <a:stretch/>
        </p:blipFill>
        <p:spPr bwMode="auto">
          <a:xfrm>
            <a:off x="3961343" y="2133986"/>
            <a:ext cx="3639312" cy="35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824996" y="1669476"/>
            <a:ext cx="1854016" cy="33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نیکل خالص‌سازی‌شده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" t="11412" r="68408"/>
          <a:stretch/>
        </p:blipFill>
        <p:spPr bwMode="auto">
          <a:xfrm>
            <a:off x="532343" y="2133986"/>
            <a:ext cx="3429000" cy="35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12552" y="1669476"/>
            <a:ext cx="2389079" cy="33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ترکیبات شیمیایی دارای لیتیوم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3752" y="5855986"/>
            <a:ext cx="11016343" cy="42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ar-SA" b="1" dirty="0">
                <a:cs typeface="B Nazanin" panose="00000400000000000000" pitchFamily="2" charset="-78"/>
              </a:rPr>
              <a:t>روندها نشان می‌دهد که در بیشتر موارد، </a:t>
            </a:r>
            <a:r>
              <a:rPr lang="fa-IR" b="1" dirty="0">
                <a:cs typeface="B Nazanin" panose="00000400000000000000" pitchFamily="2" charset="-78"/>
              </a:rPr>
              <a:t>احتمالا در آینده‌ی </a:t>
            </a:r>
            <a:r>
              <a:rPr lang="ar-SA" b="1" dirty="0">
                <a:cs typeface="B Nazanin" panose="00000400000000000000" pitchFamily="2" charset="-78"/>
              </a:rPr>
              <a:t>نزدیک</a:t>
            </a:r>
            <a:r>
              <a:rPr lang="fa-IR" b="1" dirty="0">
                <a:cs typeface="B Nazanin" panose="00000400000000000000" pitchFamily="2" charset="-78"/>
              </a:rPr>
              <a:t> نیز </a:t>
            </a:r>
            <a:r>
              <a:rPr lang="ar-SA" b="1" dirty="0">
                <a:cs typeface="B Nazanin" panose="00000400000000000000" pitchFamily="2" charset="-78"/>
              </a:rPr>
              <a:t>تمرکز جغرافیایی فعالیت‌های خالص‌سازی</a:t>
            </a:r>
            <a:r>
              <a:rPr lang="fa-IR" b="1" dirty="0">
                <a:cs typeface="B Nazanin" panose="00000400000000000000" pitchFamily="2" charset="-78"/>
              </a:rPr>
              <a:t> زیاد خواهد بود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8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3" grpId="0" animBg="1"/>
      <p:bldP spid="45" grpId="0" animBg="1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ar-SA" sz="2800" dirty="0">
                <a:cs typeface="B Titr" panose="00000700000000000000" pitchFamily="2" charset="-78"/>
              </a:rPr>
              <a:t>تمرکز جغرافیایی تولید مواد معدنی حیاتی</a:t>
            </a:r>
            <a:endParaRPr lang="en-US" sz="2800" dirty="0"/>
          </a:p>
        </p:txBody>
      </p:sp>
      <p:graphicFrame>
        <p:nvGraphicFramePr>
          <p:cNvPr id="3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712430"/>
              </p:ext>
            </p:extLst>
          </p:nvPr>
        </p:nvGraphicFramePr>
        <p:xfrm>
          <a:off x="534983" y="2027689"/>
          <a:ext cx="8380614" cy="426405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90254">
                  <a:extLst>
                    <a:ext uri="{9D8B030D-6E8A-4147-A177-3AD203B41FA5}">
                      <a16:colId xmlns:a16="http://schemas.microsoft.com/office/drawing/2014/main" val="1537199705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4150405772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2183310485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1459652253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212444958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3112680868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1573943012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1143008664"/>
                    </a:ext>
                  </a:extLst>
                </a:gridCol>
                <a:gridCol w="886295">
                  <a:extLst>
                    <a:ext uri="{9D8B030D-6E8A-4147-A177-3AD203B41FA5}">
                      <a16:colId xmlns:a16="http://schemas.microsoft.com/office/drawing/2014/main" val="1246708894"/>
                    </a:ext>
                  </a:extLst>
                </a:gridCol>
              </a:tblGrid>
              <a:tr h="471609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Titr" panose="00000700000000000000" pitchFamily="2" charset="-78"/>
                        </a:rPr>
                        <a:t>خروجی (تولید) معدن‌کاری‌شده</a:t>
                      </a:r>
                      <a:endParaRPr lang="fa-IR" sz="1600" b="1" i="0" u="none" strike="noStrike" dirty="0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Titr" panose="00000700000000000000" pitchFamily="2" charset="-78"/>
                        </a:rPr>
                        <a:t>خروجی (تولید) خالص‌سازی‌شده</a:t>
                      </a:r>
                      <a:endParaRPr lang="fa-IR" sz="1600" b="1" i="0" u="none" strike="noStrike" dirty="0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11776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Titr" panose="00000700000000000000" pitchFamily="2" charset="-78"/>
                        </a:rPr>
                        <a:t>سهم کشور پیشتاز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سهم سه کشور پیشتاز</a:t>
                      </a:r>
                      <a:endParaRPr lang="fa-IR" sz="1600" b="0" i="0" u="none" strike="noStrike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سهم کشور پیشتاز</a:t>
                      </a:r>
                      <a:endParaRPr lang="fa-IR" sz="1600" b="0" i="0" u="none" strike="noStrike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سهم سه کشور پیشتاز</a:t>
                      </a:r>
                      <a:endParaRPr lang="fa-IR" sz="1600" b="0" i="0" u="none" strike="noStrike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67274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r>
                        <a:rPr lang="fa-IR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سال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8799716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مس</a:t>
                      </a:r>
                      <a:endParaRPr lang="fa-IR" sz="1600" b="1" i="0" u="none" strike="noStrike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28%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48%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40%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42%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56%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57%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966560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لیتیوم</a:t>
                      </a:r>
                      <a:endParaRPr lang="fa-IR" sz="1600" b="1" i="0" u="none" strike="noStrike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47%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88%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91%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99%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99%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3664788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نیکل</a:t>
                      </a:r>
                      <a:endParaRPr lang="fa-IR" sz="1600" b="1" i="0" u="none" strike="noStrike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34%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49%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55%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65%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43%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54%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66%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152095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Titr" panose="00000700000000000000" pitchFamily="2" charset="-78"/>
                        </a:rPr>
                        <a:t>کبالت</a:t>
                      </a:r>
                      <a:endParaRPr lang="fa-IR" sz="1600" b="1" i="0" u="none" strike="noStrike" dirty="0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73%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74%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82%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76%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83%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90%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2589069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>
                          <a:effectLst/>
                          <a:cs typeface="B Titr" panose="00000700000000000000" pitchFamily="2" charset="-78"/>
                        </a:rPr>
                        <a:t>گرافیت</a:t>
                      </a:r>
                      <a:endParaRPr lang="fa-IR" sz="1600" b="1" i="0" u="none" strike="noStrike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71%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91%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90%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481162"/>
                  </a:ext>
                </a:extLst>
              </a:tr>
              <a:tr h="46974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Titr" panose="00000700000000000000" pitchFamily="2" charset="-78"/>
                        </a:rPr>
                        <a:t>عناصر نادر خاکی</a:t>
                      </a:r>
                      <a:endParaRPr lang="fa-IR" sz="1600" b="1" i="0" u="none" strike="noStrike" dirty="0">
                        <a:solidFill>
                          <a:srgbClr val="FFFFFF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63%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85%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88%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>
                          <a:effectLst/>
                          <a:cs typeface="B Titr" panose="00000700000000000000" pitchFamily="2" charset="-78"/>
                        </a:rPr>
                        <a:t>88%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u="none" strike="noStrike" dirty="0">
                          <a:effectLst/>
                          <a:cs typeface="B Titr" panose="00000700000000000000" pitchFamily="2" charset="-78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08689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0828" y="1404599"/>
            <a:ext cx="888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سهم کشورهای پیشتاز و سه کشور </a:t>
            </a:r>
            <a:r>
              <a:rPr lang="fa-IR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عمده‌ی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تولید‌کننده‌ی</a:t>
            </a:r>
            <a:r>
              <a:rPr lang="fa-IR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مواد معدنی </a:t>
            </a:r>
            <a:r>
              <a:rPr lang="fa-IR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حیاتی و مهم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6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61494" y="1411084"/>
            <a:ext cx="9721654" cy="4653660"/>
            <a:chOff x="924573" y="1121229"/>
            <a:chExt cx="10233283" cy="489857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3" name="Rectangle 52"/>
            <p:cNvSpPr/>
            <p:nvPr/>
          </p:nvSpPr>
          <p:spPr>
            <a:xfrm>
              <a:off x="924573" y="1121229"/>
              <a:ext cx="10233283" cy="489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24574" y="1271117"/>
              <a:ext cx="10121490" cy="4598794"/>
              <a:chOff x="904531" y="1254986"/>
              <a:chExt cx="10121490" cy="4598794"/>
            </a:xfrm>
          </p:grpSpPr>
          <p:pic>
            <p:nvPicPr>
              <p:cNvPr id="40" name="Content Placeholder 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5978" y="1254986"/>
                <a:ext cx="9860043" cy="4589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9518074" y="1304864"/>
                <a:ext cx="1138332" cy="5258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مهم‌ترین کشور تامین‌کننده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9518074" y="1863931"/>
                <a:ext cx="1442110" cy="5258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دومین کشور تامین‌کننده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9518074" y="2459232"/>
                <a:ext cx="1458134" cy="5258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سایر کشورهای تامین‌کننده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1608956" y="2647947"/>
                <a:ext cx="574058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قلع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1380924" y="2028008"/>
                <a:ext cx="802090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نیکل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Text Box 2"/>
              <p:cNvSpPr txBox="1">
                <a:spLocks noChangeArrowheads="1"/>
              </p:cNvSpPr>
              <p:nvPr/>
            </p:nvSpPr>
            <p:spPr bwMode="auto">
              <a:xfrm>
                <a:off x="1221964" y="1436545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کبالت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ext Box 2"/>
              <p:cNvSpPr txBox="1">
                <a:spLocks noChangeArrowheads="1"/>
              </p:cNvSpPr>
              <p:nvPr/>
            </p:nvSpPr>
            <p:spPr bwMode="auto">
              <a:xfrm>
                <a:off x="922029" y="3214222"/>
                <a:ext cx="127848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لیتیوم (اسپدومن)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904531" y="3841170"/>
                <a:ext cx="1325138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آلومینیوم (بوکسیت)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Text Box 2"/>
              <p:cNvSpPr txBox="1">
                <a:spLocks noChangeArrowheads="1"/>
              </p:cNvSpPr>
              <p:nvPr/>
            </p:nvSpPr>
            <p:spPr bwMode="auto">
              <a:xfrm>
                <a:off x="1017037" y="4910725"/>
                <a:ext cx="1212632" cy="555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مس (کانسنگ و کنسانتره)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1221964" y="4419119"/>
                <a:ext cx="1007705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منگنز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9452757" y="5516680"/>
                <a:ext cx="1203649" cy="337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درصد از وزن کلی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789215" y="827011"/>
            <a:ext cx="1076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ترکیب مواد خام وارداتی خالص‌سازی‌ نشده‌‌ی چین بر حسب مبداء آنها در سال 2022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623" y="6179881"/>
            <a:ext cx="9405257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45000"/>
              </a:lnSpc>
            </a:pP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فشار چین برای تنوع‌بخشی به تامین مواد خام</a:t>
            </a:r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از کشورهای مختلف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موید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رقابت بیشتر برای سرمایه‌گذاری معدن‌کاری در جهان است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5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601" y="291546"/>
            <a:ext cx="11573197" cy="724247"/>
          </a:xfrm>
        </p:spPr>
        <p:txBody>
          <a:bodyPr/>
          <a:lstStyle/>
          <a:p>
            <a:pPr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مهم‌ترین فعالیت‌های فرآوری و خالص‌سازی دارای حداکثر تمرکز جغرافیایی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4D1344-19C4-429B-8509-8A2FB373B1D4}"/>
              </a:ext>
            </a:extLst>
          </p:cNvPr>
          <p:cNvGrpSpPr/>
          <p:nvPr/>
        </p:nvGrpSpPr>
        <p:grpSpPr>
          <a:xfrm>
            <a:off x="1405626" y="1565770"/>
            <a:ext cx="3209679" cy="3209674"/>
            <a:chOff x="1222819" y="3080212"/>
            <a:chExt cx="1371600" cy="1371598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Freeform 111">
              <a:extLst>
                <a:ext uri="{FF2B5EF4-FFF2-40B4-BE49-F238E27FC236}">
                  <a16:creationId xmlns:a16="http://schemas.microsoft.com/office/drawing/2014/main" id="{A02AC495-88C6-412C-A69D-18ABB98DD063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45890B-785B-4393-802C-ECFEB039B2A8}"/>
                </a:ext>
              </a:extLst>
            </p:cNvPr>
            <p:cNvSpPr/>
            <p:nvPr/>
          </p:nvSpPr>
          <p:spPr>
            <a:xfrm flipH="1">
              <a:off x="1473887" y="3331280"/>
              <a:ext cx="869463" cy="86946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cs typeface="B Nazanin" panose="00000400000000000000" pitchFamily="2" charset="-78"/>
                </a:rPr>
                <a:t>تصفیه و جداسازی فلزات نادر خاکی و تبدیل آن‌ها به اکسید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4646F-539E-4EFF-A2AE-21FAF91EEB75}"/>
              </a:ext>
            </a:extLst>
          </p:cNvPr>
          <p:cNvGrpSpPr/>
          <p:nvPr/>
        </p:nvGrpSpPr>
        <p:grpSpPr>
          <a:xfrm>
            <a:off x="4329349" y="2677704"/>
            <a:ext cx="3209679" cy="3209674"/>
            <a:chOff x="1222819" y="3080212"/>
            <a:chExt cx="1371600" cy="1371598"/>
          </a:xfrm>
          <a:solidFill>
            <a:schemeClr val="accent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1A7DEF79-C417-4C9C-A87F-792233267DF3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7C1BCC-96CA-4104-9D65-550D94F22DC4}"/>
                </a:ext>
              </a:extLst>
            </p:cNvPr>
            <p:cNvSpPr/>
            <p:nvPr/>
          </p:nvSpPr>
          <p:spPr>
            <a:xfrm flipH="1">
              <a:off x="1473887" y="3331280"/>
              <a:ext cx="869463" cy="86946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cs typeface="B Nazanin" panose="00000400000000000000" pitchFamily="2" charset="-78"/>
                </a:rPr>
                <a:t>تبدیل لیتیوم به هیدرواکسید لیتیوم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72FF-812F-4C51-BFB6-169054867150}"/>
              </a:ext>
            </a:extLst>
          </p:cNvPr>
          <p:cNvGrpSpPr/>
          <p:nvPr/>
        </p:nvGrpSpPr>
        <p:grpSpPr>
          <a:xfrm>
            <a:off x="7232868" y="1565770"/>
            <a:ext cx="3209679" cy="3209674"/>
            <a:chOff x="1222819" y="3080212"/>
            <a:chExt cx="1371600" cy="1371598"/>
          </a:xfrm>
          <a:solidFill>
            <a:schemeClr val="tx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Freeform 111">
              <a:extLst>
                <a:ext uri="{FF2B5EF4-FFF2-40B4-BE49-F238E27FC236}">
                  <a16:creationId xmlns:a16="http://schemas.microsoft.com/office/drawing/2014/main" id="{75CEB8B7-2E9B-4F5C-9358-D012A733683E}"/>
                </a:ext>
              </a:extLst>
            </p:cNvPr>
            <p:cNvSpPr>
              <a:spLocks noChangeAspect="1"/>
            </p:cNvSpPr>
            <p:nvPr/>
          </p:nvSpPr>
          <p:spPr>
            <a:xfrm rot="518895" flipH="1">
              <a:off x="1222819" y="3080212"/>
              <a:ext cx="1371600" cy="137159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222C84-7ADB-42A6-B49C-A2DFE97C1211}"/>
                </a:ext>
              </a:extLst>
            </p:cNvPr>
            <p:cNvSpPr/>
            <p:nvPr/>
          </p:nvSpPr>
          <p:spPr>
            <a:xfrm flipH="1">
              <a:off x="1473887" y="3331280"/>
              <a:ext cx="869463" cy="86946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cs typeface="B Nazanin" panose="00000400000000000000" pitchFamily="2" charset="-78"/>
                </a:rPr>
                <a:t>تولید مواد فعال کاتدی برای انواع باتری‌ها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2D093E-1F6C-451D-BE70-2CB253C47ADF}"/>
              </a:ext>
            </a:extLst>
          </p:cNvPr>
          <p:cNvSpPr txBox="1"/>
          <p:nvPr/>
        </p:nvSpPr>
        <p:spPr>
          <a:xfrm>
            <a:off x="2164976" y="5985982"/>
            <a:ext cx="801444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a-IR" sz="16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زنجیره‌ی فرآوری و خالص‌سازی دارای تمرکز جغرافیایی بسیار بیشتری نسبت به زنجیره‌ی معدنکاری است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9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802E4E-3D7A-4319-837B-29EB2426C3A2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919F3B4-ABD4-4CFF-AD3A-2D600581D408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EEA28-5C4C-4C4A-B4F5-F18ED8493ABC}"/>
              </a:ext>
            </a:extLst>
          </p:cNvPr>
          <p:cNvSpPr txBox="1"/>
          <p:nvPr/>
        </p:nvSpPr>
        <p:spPr>
          <a:xfrm>
            <a:off x="5003015" y="3621626"/>
            <a:ext cx="65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48B54-1A50-495C-92FC-3DD45D364B95}"/>
              </a:ext>
            </a:extLst>
          </p:cNvPr>
          <p:cNvSpPr txBox="1"/>
          <p:nvPr/>
        </p:nvSpPr>
        <p:spPr>
          <a:xfrm>
            <a:off x="9063101" y="3405308"/>
            <a:ext cx="234566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cs typeface="B Titr" panose="00000700000000000000" pitchFamily="2" charset="-78"/>
              </a:rPr>
              <a:t>توجه</a:t>
            </a:r>
            <a:endParaRPr lang="ko-KR" alt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03083CCD-9216-4BD5-A9C1-7BEE78109284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D9FB3-7C28-48FC-AEF2-89DB700F1DD7}"/>
              </a:ext>
            </a:extLst>
          </p:cNvPr>
          <p:cNvSpPr txBox="1"/>
          <p:nvPr/>
        </p:nvSpPr>
        <p:spPr>
          <a:xfrm>
            <a:off x="2488921" y="2913602"/>
            <a:ext cx="14419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bg1"/>
                </a:solidFill>
                <a:cs typeface="B Titr" panose="00000700000000000000" pitchFamily="2" charset="-78"/>
              </a:rPr>
              <a:t>5 سال</a:t>
            </a:r>
            <a:endParaRPr lang="ko-KR" altLang="en-US" sz="3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82A2CF6-32EF-48F9-AACD-4FD87B58942E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نوسانات قیمتی مواد معدنی حیاتی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D7091-8AB4-4A21-9B13-53D234803CA7}"/>
              </a:ext>
            </a:extLst>
          </p:cNvPr>
          <p:cNvSpPr txBox="1"/>
          <p:nvPr/>
        </p:nvSpPr>
        <p:spPr>
          <a:xfrm>
            <a:off x="3085346" y="1191145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رشد بازار عناصر حیاتی برای انرژی‌های پاک در 5 سال گذشته: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F128E7-964F-40CE-8A8C-9E6A1D33066D}"/>
              </a:ext>
            </a:extLst>
          </p:cNvPr>
          <p:cNvSpPr txBox="1"/>
          <p:nvPr/>
        </p:nvSpPr>
        <p:spPr>
          <a:xfrm>
            <a:off x="4014749" y="3879921"/>
            <a:ext cx="739401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کاهش پیوسته هزینه‌های تکنولوژی انرژی‌های پاک در بازه‌ی 2020-2010 : پیشرفت فناوری و اقتصاد مقیاس تولید انرژی‌های پاک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افزایش هزینه‌های انرژی‌های پاک از ابتدای 2021 به بعد: بدلیل افزایش قیمت مواد معدنی حیاتی</a:t>
            </a:r>
          </a:p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کاهش هزینه‌های انرژی‌های پاک از سال 2022: بدلیل پیشرفت تکنولوژی انرژی‌های پاک (حتی کمتر از دهه‌ی قبل)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3AEE6-A9B1-492B-8E70-AAD1F29C8BCC}"/>
              </a:ext>
            </a:extLst>
          </p:cNvPr>
          <p:cNvSpPr txBox="1"/>
          <p:nvPr/>
        </p:nvSpPr>
        <p:spPr>
          <a:xfrm>
            <a:off x="5343757" y="2132656"/>
            <a:ext cx="6140942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 افزایش 5 برابری و رسیدن به 320 میلیارد دلار آمریکا در 2022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 افزایش قیمت مواد معدنی حیاتی در 2021 و اوایل 2022 (نوسان شدید لیتیوم و نیکل)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 تعادل قیمت‌ها در نیمه‌ی دوم 2022 و اوایل 2023 (همچنان بالاتر از حد متوسط سنوات قبل)</a:t>
            </a:r>
          </a:p>
        </p:txBody>
      </p:sp>
    </p:spTree>
    <p:extLst>
      <p:ext uri="{BB962C8B-B14F-4D97-AF65-F5344CB8AC3E}">
        <p14:creationId xmlns:p14="http://schemas.microsoft.com/office/powerpoint/2010/main" val="31999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4" grpId="0" animBg="1"/>
      <p:bldP spid="15" grpId="0"/>
      <p:bldP spid="20" grpId="0"/>
      <p:bldP spid="21" grpId="0"/>
      <p:bldP spid="25" grpId="0"/>
      <p:bldP spid="2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9">
            <a:extLst>
              <a:ext uri="{FF2B5EF4-FFF2-40B4-BE49-F238E27FC236}">
                <a16:creationId xmlns:a16="http://schemas.microsoft.com/office/drawing/2014/main" id="{D32EBEEF-BCA9-4BF4-9659-AA39C3271214}"/>
              </a:ext>
            </a:extLst>
          </p:cNvPr>
          <p:cNvSpPr>
            <a:spLocks noChangeAspect="1"/>
          </p:cNvSpPr>
          <p:nvPr/>
        </p:nvSpPr>
        <p:spPr>
          <a:xfrm rot="10800000">
            <a:off x="1398408" y="3785617"/>
            <a:ext cx="3108960" cy="1528577"/>
          </a:xfrm>
          <a:custGeom>
            <a:avLst/>
            <a:gdLst>
              <a:gd name="connsiteX0" fmla="*/ 1554480 w 3108960"/>
              <a:gd name="connsiteY0" fmla="*/ 0 h 1528577"/>
              <a:gd name="connsiteX1" fmla="*/ 3102305 w 3108960"/>
              <a:gd name="connsiteY1" fmla="*/ 1396781 h 1528577"/>
              <a:gd name="connsiteX2" fmla="*/ 3108960 w 3108960"/>
              <a:gd name="connsiteY2" fmla="*/ 1528577 h 1528577"/>
              <a:gd name="connsiteX3" fmla="*/ 2583180 w 3108960"/>
              <a:gd name="connsiteY3" fmla="*/ 1528577 h 1528577"/>
              <a:gd name="connsiteX4" fmla="*/ 2578776 w 3108960"/>
              <a:gd name="connsiteY4" fmla="*/ 1441360 h 1528577"/>
              <a:gd name="connsiteX5" fmla="*/ 1554480 w 3108960"/>
              <a:gd name="connsiteY5" fmla="*/ 517018 h 1528577"/>
              <a:gd name="connsiteX6" fmla="*/ 530184 w 3108960"/>
              <a:gd name="connsiteY6" fmla="*/ 1441360 h 1528577"/>
              <a:gd name="connsiteX7" fmla="*/ 525780 w 3108960"/>
              <a:gd name="connsiteY7" fmla="*/ 1528577 h 1528577"/>
              <a:gd name="connsiteX8" fmla="*/ 0 w 3108960"/>
              <a:gd name="connsiteY8" fmla="*/ 1528577 h 1528577"/>
              <a:gd name="connsiteX9" fmla="*/ 6655 w 3108960"/>
              <a:gd name="connsiteY9" fmla="*/ 1396781 h 1528577"/>
              <a:gd name="connsiteX10" fmla="*/ 1554480 w 3108960"/>
              <a:gd name="connsiteY10" fmla="*/ 0 h 152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8960" h="1528577">
                <a:moveTo>
                  <a:pt x="1554480" y="0"/>
                </a:moveTo>
                <a:cubicBezTo>
                  <a:pt x="2360051" y="0"/>
                  <a:pt x="3022629" y="612230"/>
                  <a:pt x="3102305" y="1396781"/>
                </a:cubicBezTo>
                <a:lnTo>
                  <a:pt x="3108960" y="1528577"/>
                </a:lnTo>
                <a:lnTo>
                  <a:pt x="2583180" y="1528577"/>
                </a:lnTo>
                <a:lnTo>
                  <a:pt x="2578776" y="1441360"/>
                </a:lnTo>
                <a:cubicBezTo>
                  <a:pt x="2526049" y="922171"/>
                  <a:pt x="2087579" y="517018"/>
                  <a:pt x="1554480" y="517018"/>
                </a:cubicBezTo>
                <a:cubicBezTo>
                  <a:pt x="1021381" y="517018"/>
                  <a:pt x="582911" y="922171"/>
                  <a:pt x="530184" y="1441360"/>
                </a:cubicBezTo>
                <a:lnTo>
                  <a:pt x="525780" y="1528577"/>
                </a:lnTo>
                <a:lnTo>
                  <a:pt x="0" y="1528577"/>
                </a:lnTo>
                <a:lnTo>
                  <a:pt x="6655" y="1396781"/>
                </a:lnTo>
                <a:cubicBezTo>
                  <a:pt x="86331" y="612230"/>
                  <a:pt x="748908" y="0"/>
                  <a:pt x="155448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088B4864-4AE5-4BF0-AC5F-A0D1A4BBCCA7}"/>
              </a:ext>
            </a:extLst>
          </p:cNvPr>
          <p:cNvSpPr>
            <a:spLocks noChangeAspect="1"/>
          </p:cNvSpPr>
          <p:nvPr/>
        </p:nvSpPr>
        <p:spPr>
          <a:xfrm rot="10800000">
            <a:off x="804046" y="3785616"/>
            <a:ext cx="4297680" cy="2113031"/>
          </a:xfrm>
          <a:custGeom>
            <a:avLst/>
            <a:gdLst>
              <a:gd name="connsiteX0" fmla="*/ 2101258 w 4202516"/>
              <a:gd name="connsiteY0" fmla="*/ 0 h 2066242"/>
              <a:gd name="connsiteX1" fmla="*/ 4193520 w 4202516"/>
              <a:gd name="connsiteY1" fmla="*/ 1888088 h 2066242"/>
              <a:gd name="connsiteX2" fmla="*/ 4202516 w 4202516"/>
              <a:gd name="connsiteY2" fmla="*/ 2066242 h 2066242"/>
              <a:gd name="connsiteX3" fmla="*/ 3724318 w 4202516"/>
              <a:gd name="connsiteY3" fmla="*/ 2066242 h 2066242"/>
              <a:gd name="connsiteX4" fmla="*/ 3717369 w 4202516"/>
              <a:gd name="connsiteY4" fmla="*/ 1928633 h 2066242"/>
              <a:gd name="connsiteX5" fmla="*/ 2101258 w 4202516"/>
              <a:gd name="connsiteY5" fmla="*/ 470229 h 2066242"/>
              <a:gd name="connsiteX6" fmla="*/ 485147 w 4202516"/>
              <a:gd name="connsiteY6" fmla="*/ 1928633 h 2066242"/>
              <a:gd name="connsiteX7" fmla="*/ 478198 w 4202516"/>
              <a:gd name="connsiteY7" fmla="*/ 2066242 h 2066242"/>
              <a:gd name="connsiteX8" fmla="*/ 0 w 4202516"/>
              <a:gd name="connsiteY8" fmla="*/ 2066242 h 2066242"/>
              <a:gd name="connsiteX9" fmla="*/ 8996 w 4202516"/>
              <a:gd name="connsiteY9" fmla="*/ 1888088 h 2066242"/>
              <a:gd name="connsiteX10" fmla="*/ 2101258 w 4202516"/>
              <a:gd name="connsiteY10" fmla="*/ 0 h 20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2516" h="2066242">
                <a:moveTo>
                  <a:pt x="2101258" y="0"/>
                </a:moveTo>
                <a:cubicBezTo>
                  <a:pt x="3190184" y="0"/>
                  <a:pt x="4085819" y="827577"/>
                  <a:pt x="4193520" y="1888088"/>
                </a:cubicBezTo>
                <a:lnTo>
                  <a:pt x="4202516" y="2066242"/>
                </a:lnTo>
                <a:lnTo>
                  <a:pt x="3724318" y="2066242"/>
                </a:lnTo>
                <a:lnTo>
                  <a:pt x="3717369" y="1928633"/>
                </a:lnTo>
                <a:cubicBezTo>
                  <a:pt x="3634179" y="1109469"/>
                  <a:pt x="2942369" y="470229"/>
                  <a:pt x="2101258" y="470229"/>
                </a:cubicBezTo>
                <a:cubicBezTo>
                  <a:pt x="1260147" y="470229"/>
                  <a:pt x="568338" y="1109469"/>
                  <a:pt x="485147" y="1928633"/>
                </a:cubicBezTo>
                <a:lnTo>
                  <a:pt x="478198" y="2066242"/>
                </a:lnTo>
                <a:lnTo>
                  <a:pt x="0" y="2066242"/>
                </a:lnTo>
                <a:lnTo>
                  <a:pt x="8996" y="1888088"/>
                </a:lnTo>
                <a:cubicBezTo>
                  <a:pt x="116697" y="827577"/>
                  <a:pt x="1012332" y="0"/>
                  <a:pt x="210125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9AC5312F-0ACF-46AC-B0DA-61E5611DBD15}"/>
              </a:ext>
            </a:extLst>
          </p:cNvPr>
          <p:cNvSpPr>
            <a:spLocks noChangeAspect="1"/>
          </p:cNvSpPr>
          <p:nvPr/>
        </p:nvSpPr>
        <p:spPr>
          <a:xfrm rot="10800000">
            <a:off x="2038489" y="3785617"/>
            <a:ext cx="1828800" cy="899165"/>
          </a:xfrm>
          <a:custGeom>
            <a:avLst/>
            <a:gdLst>
              <a:gd name="connsiteX0" fmla="*/ 914400 w 1828800"/>
              <a:gd name="connsiteY0" fmla="*/ 0 h 899165"/>
              <a:gd name="connsiteX1" fmla="*/ 1824885 w 1828800"/>
              <a:gd name="connsiteY1" fmla="*/ 821638 h 899165"/>
              <a:gd name="connsiteX2" fmla="*/ 1828800 w 1828800"/>
              <a:gd name="connsiteY2" fmla="*/ 899165 h 899165"/>
              <a:gd name="connsiteX3" fmla="*/ 1508377 w 1828800"/>
              <a:gd name="connsiteY3" fmla="*/ 899165 h 899165"/>
              <a:gd name="connsiteX4" fmla="*/ 1506215 w 1828800"/>
              <a:gd name="connsiteY4" fmla="*/ 856358 h 899165"/>
              <a:gd name="connsiteX5" fmla="*/ 914400 w 1828800"/>
              <a:gd name="connsiteY5" fmla="*/ 322292 h 899165"/>
              <a:gd name="connsiteX6" fmla="*/ 322585 w 1828800"/>
              <a:gd name="connsiteY6" fmla="*/ 856358 h 899165"/>
              <a:gd name="connsiteX7" fmla="*/ 320423 w 1828800"/>
              <a:gd name="connsiteY7" fmla="*/ 899165 h 899165"/>
              <a:gd name="connsiteX8" fmla="*/ 0 w 1828800"/>
              <a:gd name="connsiteY8" fmla="*/ 899165 h 899165"/>
              <a:gd name="connsiteX9" fmla="*/ 3915 w 1828800"/>
              <a:gd name="connsiteY9" fmla="*/ 821638 h 899165"/>
              <a:gd name="connsiteX10" fmla="*/ 914400 w 1828800"/>
              <a:gd name="connsiteY10" fmla="*/ 0 h 8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00" h="899165">
                <a:moveTo>
                  <a:pt x="914400" y="0"/>
                </a:moveTo>
                <a:cubicBezTo>
                  <a:pt x="1388266" y="0"/>
                  <a:pt x="1778017" y="360136"/>
                  <a:pt x="1824885" y="821638"/>
                </a:cubicBezTo>
                <a:lnTo>
                  <a:pt x="1828800" y="899165"/>
                </a:lnTo>
                <a:lnTo>
                  <a:pt x="1508377" y="899165"/>
                </a:lnTo>
                <a:lnTo>
                  <a:pt x="1506215" y="856358"/>
                </a:lnTo>
                <a:cubicBezTo>
                  <a:pt x="1475751" y="556381"/>
                  <a:pt x="1222413" y="322292"/>
                  <a:pt x="914400" y="322292"/>
                </a:cubicBezTo>
                <a:cubicBezTo>
                  <a:pt x="606387" y="322292"/>
                  <a:pt x="353049" y="556381"/>
                  <a:pt x="322585" y="856358"/>
                </a:cubicBezTo>
                <a:lnTo>
                  <a:pt x="320423" y="899165"/>
                </a:lnTo>
                <a:lnTo>
                  <a:pt x="0" y="899165"/>
                </a:lnTo>
                <a:lnTo>
                  <a:pt x="3915" y="821638"/>
                </a:lnTo>
                <a:cubicBezTo>
                  <a:pt x="50783" y="360136"/>
                  <a:pt x="440534" y="0"/>
                  <a:pt x="9144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655316B1-7FC3-4345-ABFE-D854D5DFDED2}"/>
              </a:ext>
            </a:extLst>
          </p:cNvPr>
          <p:cNvSpPr>
            <a:spLocks noChangeAspect="1"/>
          </p:cNvSpPr>
          <p:nvPr/>
        </p:nvSpPr>
        <p:spPr>
          <a:xfrm rot="10800000">
            <a:off x="2495687" y="3785616"/>
            <a:ext cx="914400" cy="449588"/>
          </a:xfrm>
          <a:custGeom>
            <a:avLst/>
            <a:gdLst>
              <a:gd name="connsiteX0" fmla="*/ 457200 w 914400"/>
              <a:gd name="connsiteY0" fmla="*/ 0 h 449588"/>
              <a:gd name="connsiteX1" fmla="*/ 912443 w 914400"/>
              <a:gd name="connsiteY1" fmla="*/ 410824 h 449588"/>
              <a:gd name="connsiteX2" fmla="*/ 914400 w 914400"/>
              <a:gd name="connsiteY2" fmla="*/ 449588 h 449588"/>
              <a:gd name="connsiteX3" fmla="*/ 639949 w 914400"/>
              <a:gd name="connsiteY3" fmla="*/ 449588 h 449588"/>
              <a:gd name="connsiteX4" fmla="*/ 639297 w 914400"/>
              <a:gd name="connsiteY4" fmla="*/ 436676 h 449588"/>
              <a:gd name="connsiteX5" fmla="*/ 457200 w 914400"/>
              <a:gd name="connsiteY5" fmla="*/ 272347 h 449588"/>
              <a:gd name="connsiteX6" fmla="*/ 275103 w 914400"/>
              <a:gd name="connsiteY6" fmla="*/ 436676 h 449588"/>
              <a:gd name="connsiteX7" fmla="*/ 274451 w 914400"/>
              <a:gd name="connsiteY7" fmla="*/ 449588 h 449588"/>
              <a:gd name="connsiteX8" fmla="*/ 0 w 914400"/>
              <a:gd name="connsiteY8" fmla="*/ 449588 h 449588"/>
              <a:gd name="connsiteX9" fmla="*/ 1957 w 914400"/>
              <a:gd name="connsiteY9" fmla="*/ 410824 h 449588"/>
              <a:gd name="connsiteX10" fmla="*/ 457200 w 914400"/>
              <a:gd name="connsiteY10" fmla="*/ 0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449588">
                <a:moveTo>
                  <a:pt x="457200" y="0"/>
                </a:moveTo>
                <a:cubicBezTo>
                  <a:pt x="694133" y="0"/>
                  <a:pt x="889009" y="180070"/>
                  <a:pt x="912443" y="410824"/>
                </a:cubicBezTo>
                <a:lnTo>
                  <a:pt x="914400" y="449588"/>
                </a:lnTo>
                <a:lnTo>
                  <a:pt x="639949" y="449588"/>
                </a:lnTo>
                <a:lnTo>
                  <a:pt x="639297" y="436676"/>
                </a:lnTo>
                <a:cubicBezTo>
                  <a:pt x="629923" y="344375"/>
                  <a:pt x="551973" y="272347"/>
                  <a:pt x="457200" y="272347"/>
                </a:cubicBezTo>
                <a:cubicBezTo>
                  <a:pt x="362427" y="272347"/>
                  <a:pt x="284477" y="344375"/>
                  <a:pt x="275103" y="436676"/>
                </a:cubicBezTo>
                <a:lnTo>
                  <a:pt x="274451" y="449588"/>
                </a:lnTo>
                <a:lnTo>
                  <a:pt x="0" y="449588"/>
                </a:lnTo>
                <a:lnTo>
                  <a:pt x="1957" y="410824"/>
                </a:lnTo>
                <a:cubicBezTo>
                  <a:pt x="25391" y="180070"/>
                  <a:pt x="220267" y="0"/>
                  <a:pt x="457200" y="0"/>
                </a:cubicBezTo>
                <a:close/>
              </a:path>
            </a:pathLst>
          </a:custGeom>
          <a:solidFill>
            <a:schemeClr val="accent5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8A607C77-DC63-4B71-8EF1-D820CFD661B0}"/>
              </a:ext>
            </a:extLst>
          </p:cNvPr>
          <p:cNvSpPr>
            <a:spLocks noChangeAspect="1"/>
          </p:cNvSpPr>
          <p:nvPr/>
        </p:nvSpPr>
        <p:spPr>
          <a:xfrm rot="16200000">
            <a:off x="1515887" y="2253110"/>
            <a:ext cx="1404614" cy="1350057"/>
          </a:xfrm>
          <a:custGeom>
            <a:avLst/>
            <a:gdLst>
              <a:gd name="connsiteX0" fmla="*/ 1404614 w 1404614"/>
              <a:gd name="connsiteY0" fmla="*/ 1350057 h 1350057"/>
              <a:gd name="connsiteX1" fmla="*/ 1371279 w 1404614"/>
              <a:gd name="connsiteY1" fmla="*/ 1350057 h 1350057"/>
              <a:gd name="connsiteX2" fmla="*/ 1323179 w 1404614"/>
              <a:gd name="connsiteY2" fmla="*/ 1106525 h 1350057"/>
              <a:gd name="connsiteX3" fmla="*/ 2526 w 1404614"/>
              <a:gd name="connsiteY3" fmla="*/ 32967 h 1350057"/>
              <a:gd name="connsiteX4" fmla="*/ 0 w 1404614"/>
              <a:gd name="connsiteY4" fmla="*/ 32862 h 1350057"/>
              <a:gd name="connsiteX5" fmla="*/ 0 w 1404614"/>
              <a:gd name="connsiteY5" fmla="*/ 0 h 1350057"/>
              <a:gd name="connsiteX6" fmla="*/ 123459 w 1404614"/>
              <a:gd name="connsiteY6" fmla="*/ 15432 h 1350057"/>
              <a:gd name="connsiteX7" fmla="*/ 1356321 w 1404614"/>
              <a:gd name="connsiteY7" fmla="*/ 1105546 h 13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614" h="1350057">
                <a:moveTo>
                  <a:pt x="1404614" y="1350057"/>
                </a:moveTo>
                <a:lnTo>
                  <a:pt x="1371279" y="1350057"/>
                </a:lnTo>
                <a:lnTo>
                  <a:pt x="1323179" y="1106525"/>
                </a:lnTo>
                <a:cubicBezTo>
                  <a:pt x="1149190" y="521649"/>
                  <a:pt x="630410" y="85234"/>
                  <a:pt x="2526" y="32967"/>
                </a:cubicBezTo>
                <a:lnTo>
                  <a:pt x="0" y="32862"/>
                </a:lnTo>
                <a:lnTo>
                  <a:pt x="0" y="0"/>
                </a:lnTo>
                <a:lnTo>
                  <a:pt x="123459" y="15432"/>
                </a:lnTo>
                <a:cubicBezTo>
                  <a:pt x="712247" y="113939"/>
                  <a:pt x="1189011" y="543120"/>
                  <a:pt x="1356321" y="1105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A3BF8B1F-CA78-4A7B-8B08-9EF0CA9373DF}"/>
              </a:ext>
            </a:extLst>
          </p:cNvPr>
          <p:cNvSpPr>
            <a:spLocks noChangeAspect="1"/>
          </p:cNvSpPr>
          <p:nvPr/>
        </p:nvSpPr>
        <p:spPr>
          <a:xfrm rot="16200000">
            <a:off x="1034153" y="1588766"/>
            <a:ext cx="2001329" cy="2061915"/>
          </a:xfrm>
          <a:custGeom>
            <a:avLst/>
            <a:gdLst>
              <a:gd name="connsiteX0" fmla="*/ 2001329 w 2001329"/>
              <a:gd name="connsiteY0" fmla="*/ 1892580 h 2061915"/>
              <a:gd name="connsiteX1" fmla="*/ 1969331 w 2001329"/>
              <a:gd name="connsiteY1" fmla="*/ 1892580 h 2061915"/>
              <a:gd name="connsiteX2" fmla="*/ 1968504 w 2001329"/>
              <a:gd name="connsiteY2" fmla="*/ 1876192 h 2061915"/>
              <a:gd name="connsiteX3" fmla="*/ 117464 w 2001329"/>
              <a:gd name="connsiteY3" fmla="*/ 36866 h 2061915"/>
              <a:gd name="connsiteX4" fmla="*/ 0 w 2001329"/>
              <a:gd name="connsiteY4" fmla="*/ 31304 h 2061915"/>
              <a:gd name="connsiteX5" fmla="*/ 0 w 2001329"/>
              <a:gd name="connsiteY5" fmla="*/ 0 h 2061915"/>
              <a:gd name="connsiteX6" fmla="*/ 110385 w 2001329"/>
              <a:gd name="connsiteY6" fmla="*/ 5226 h 2061915"/>
              <a:gd name="connsiteX7" fmla="*/ 2000884 w 2001329"/>
              <a:gd name="connsiteY7" fmla="*/ 1883761 h 2061915"/>
              <a:gd name="connsiteX8" fmla="*/ 1543671 w 2001329"/>
              <a:gd name="connsiteY8" fmla="*/ 2061915 h 2061915"/>
              <a:gd name="connsiteX9" fmla="*/ 1531682 w 2001329"/>
              <a:gd name="connsiteY9" fmla="*/ 2061915 h 2061915"/>
              <a:gd name="connsiteX10" fmla="*/ 1531112 w 2001329"/>
              <a:gd name="connsiteY10" fmla="*/ 2050627 h 2061915"/>
              <a:gd name="connsiteX11" fmla="*/ 1543671 w 2001329"/>
              <a:gd name="connsiteY11" fmla="*/ 2050627 h 20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1329" h="2061915">
                <a:moveTo>
                  <a:pt x="2001329" y="1892580"/>
                </a:moveTo>
                <a:lnTo>
                  <a:pt x="1969331" y="1892580"/>
                </a:lnTo>
                <a:lnTo>
                  <a:pt x="1968504" y="1876192"/>
                </a:lnTo>
                <a:cubicBezTo>
                  <a:pt x="1869642" y="902715"/>
                  <a:pt x="1092714" y="129691"/>
                  <a:pt x="117464" y="36866"/>
                </a:cubicBezTo>
                <a:lnTo>
                  <a:pt x="0" y="31304"/>
                </a:lnTo>
                <a:lnTo>
                  <a:pt x="0" y="0"/>
                </a:lnTo>
                <a:lnTo>
                  <a:pt x="110385" y="5226"/>
                </a:lnTo>
                <a:cubicBezTo>
                  <a:pt x="1106425" y="100030"/>
                  <a:pt x="1899914" y="889532"/>
                  <a:pt x="2000884" y="1883761"/>
                </a:cubicBezTo>
                <a:close/>
                <a:moveTo>
                  <a:pt x="1543671" y="2061915"/>
                </a:moveTo>
                <a:lnTo>
                  <a:pt x="1531682" y="2061915"/>
                </a:lnTo>
                <a:lnTo>
                  <a:pt x="1531112" y="2050627"/>
                </a:lnTo>
                <a:lnTo>
                  <a:pt x="1543671" y="20506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28E01696-8794-4976-AC22-3CB2234C42D3}"/>
              </a:ext>
            </a:extLst>
          </p:cNvPr>
          <p:cNvSpPr>
            <a:spLocks noChangeAspect="1"/>
          </p:cNvSpPr>
          <p:nvPr/>
        </p:nvSpPr>
        <p:spPr>
          <a:xfrm rot="16200000">
            <a:off x="2138391" y="2879170"/>
            <a:ext cx="792492" cy="709786"/>
          </a:xfrm>
          <a:custGeom>
            <a:avLst/>
            <a:gdLst>
              <a:gd name="connsiteX0" fmla="*/ 792492 w 792492"/>
              <a:gd name="connsiteY0" fmla="*/ 709786 h 709786"/>
              <a:gd name="connsiteX1" fmla="*/ 755658 w 792492"/>
              <a:gd name="connsiteY1" fmla="*/ 709786 h 709786"/>
              <a:gd name="connsiteX2" fmla="*/ 744952 w 792492"/>
              <a:gd name="connsiteY2" fmla="*/ 655580 h 709786"/>
              <a:gd name="connsiteX3" fmla="*/ 48748 w 792492"/>
              <a:gd name="connsiteY3" fmla="*/ 39984 h 709786"/>
              <a:gd name="connsiteX4" fmla="*/ 0 w 792492"/>
              <a:gd name="connsiteY4" fmla="*/ 35951 h 709786"/>
              <a:gd name="connsiteX5" fmla="*/ 0 w 792492"/>
              <a:gd name="connsiteY5" fmla="*/ 0 h 709786"/>
              <a:gd name="connsiteX6" fmla="*/ 54636 w 792492"/>
              <a:gd name="connsiteY6" fmla="*/ 4520 h 709786"/>
              <a:gd name="connsiteX7" fmla="*/ 779848 w 792492"/>
              <a:gd name="connsiteY7" fmla="*/ 645766 h 70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92" h="709786">
                <a:moveTo>
                  <a:pt x="792492" y="709786"/>
                </a:moveTo>
                <a:lnTo>
                  <a:pt x="755658" y="709786"/>
                </a:lnTo>
                <a:lnTo>
                  <a:pt x="744952" y="655580"/>
                </a:lnTo>
                <a:cubicBezTo>
                  <a:pt x="650471" y="337974"/>
                  <a:pt x="381240" y="95612"/>
                  <a:pt x="48748" y="39984"/>
                </a:cubicBezTo>
                <a:lnTo>
                  <a:pt x="0" y="35951"/>
                </a:lnTo>
                <a:lnTo>
                  <a:pt x="0" y="0"/>
                </a:lnTo>
                <a:lnTo>
                  <a:pt x="54636" y="4520"/>
                </a:lnTo>
                <a:cubicBezTo>
                  <a:pt x="400982" y="62466"/>
                  <a:pt x="681430" y="314926"/>
                  <a:pt x="779848" y="6457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3F7848B7-7F5E-40F7-A950-C0BBD4BE3D57}"/>
              </a:ext>
            </a:extLst>
          </p:cNvPr>
          <p:cNvSpPr>
            <a:spLocks noChangeAspect="1"/>
          </p:cNvSpPr>
          <p:nvPr/>
        </p:nvSpPr>
        <p:spPr>
          <a:xfrm rot="16200000">
            <a:off x="2584551" y="3316989"/>
            <a:ext cx="354606" cy="281049"/>
          </a:xfrm>
          <a:custGeom>
            <a:avLst/>
            <a:gdLst>
              <a:gd name="connsiteX0" fmla="*/ 354606 w 354606"/>
              <a:gd name="connsiteY0" fmla="*/ 281049 h 281049"/>
              <a:gd name="connsiteX1" fmla="*/ 313371 w 354606"/>
              <a:gd name="connsiteY1" fmla="*/ 281049 h 281049"/>
              <a:gd name="connsiteX2" fmla="*/ 307206 w 354606"/>
              <a:gd name="connsiteY2" fmla="*/ 260168 h 281049"/>
              <a:gd name="connsiteX3" fmla="*/ 50013 w 354606"/>
              <a:gd name="connsiteY3" fmla="*/ 47515 h 281049"/>
              <a:gd name="connsiteX4" fmla="*/ 0 w 354606"/>
              <a:gd name="connsiteY4" fmla="*/ 36725 h 281049"/>
              <a:gd name="connsiteX5" fmla="*/ 0 w 354606"/>
              <a:gd name="connsiteY5" fmla="*/ 0 h 281049"/>
              <a:gd name="connsiteX6" fmla="*/ 60251 w 354606"/>
              <a:gd name="connsiteY6" fmla="*/ 12998 h 281049"/>
              <a:gd name="connsiteX7" fmla="*/ 339809 w 354606"/>
              <a:gd name="connsiteY7" fmla="*/ 244143 h 28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606" h="281049">
                <a:moveTo>
                  <a:pt x="354606" y="281049"/>
                </a:moveTo>
                <a:lnTo>
                  <a:pt x="313371" y="281049"/>
                </a:lnTo>
                <a:lnTo>
                  <a:pt x="307206" y="260168"/>
                </a:lnTo>
                <a:cubicBezTo>
                  <a:pt x="254903" y="158052"/>
                  <a:pt x="162110" y="80106"/>
                  <a:pt x="50013" y="47515"/>
                </a:cubicBezTo>
                <a:lnTo>
                  <a:pt x="0" y="36725"/>
                </a:lnTo>
                <a:lnTo>
                  <a:pt x="0" y="0"/>
                </a:lnTo>
                <a:lnTo>
                  <a:pt x="60251" y="12998"/>
                </a:lnTo>
                <a:cubicBezTo>
                  <a:pt x="182096" y="48423"/>
                  <a:pt x="282958" y="133147"/>
                  <a:pt x="339809" y="244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7B0206-6676-42D8-9955-384A6EE43BE3}"/>
              </a:ext>
            </a:extLst>
          </p:cNvPr>
          <p:cNvSpPr txBox="1"/>
          <p:nvPr/>
        </p:nvSpPr>
        <p:spPr>
          <a:xfrm>
            <a:off x="629472" y="277359"/>
            <a:ext cx="10908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چالش‌های راه‌اندازی پروژه‌های جدید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فرآوری و خالص‌سازی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C99D99-1882-423D-A2E1-30161B8218B7}"/>
              </a:ext>
            </a:extLst>
          </p:cNvPr>
          <p:cNvSpPr txBox="1"/>
          <p:nvPr/>
        </p:nvSpPr>
        <p:spPr>
          <a:xfrm>
            <a:off x="2952885" y="1328362"/>
            <a:ext cx="31706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محدودیت قدرت در زمینه‌ی قیمت‌گذاری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807228-752B-42AA-A574-81E7F7365447}"/>
              </a:ext>
            </a:extLst>
          </p:cNvPr>
          <p:cNvSpPr txBox="1"/>
          <p:nvPr/>
        </p:nvSpPr>
        <p:spPr>
          <a:xfrm>
            <a:off x="2922026" y="1928209"/>
            <a:ext cx="67340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عدم توجه و پرداخت ارزش برای تنوع‌های ایجاد‌شده در زنجیره‌ی ارزش توسط مصرف‌کنندگان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4038F8-462E-42DC-B327-0CD8E70F406B}"/>
              </a:ext>
            </a:extLst>
          </p:cNvPr>
          <p:cNvSpPr txBox="1"/>
          <p:nvPr/>
        </p:nvSpPr>
        <p:spPr>
          <a:xfrm>
            <a:off x="2902379" y="2528056"/>
            <a:ext cx="37910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قرارگرفتن در معرض رفتارهای پر پیچ و خم بازار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879B3D-D6CC-4B4E-8521-C072C574FA98}"/>
              </a:ext>
            </a:extLst>
          </p:cNvPr>
          <p:cNvSpPr txBox="1"/>
          <p:nvPr/>
        </p:nvSpPr>
        <p:spPr>
          <a:xfrm>
            <a:off x="2984078" y="3127904"/>
            <a:ext cx="42976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دسترسی محدود به تکنولوژی، مهارت‌ها و زنجیره‌ی تامین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A3257D-F2A4-4FA8-9DEC-81B43A0EDC85}"/>
              </a:ext>
            </a:extLst>
          </p:cNvPr>
          <p:cNvSpPr txBox="1"/>
          <p:nvPr/>
        </p:nvSpPr>
        <p:spPr>
          <a:xfrm>
            <a:off x="4643717" y="5279045"/>
            <a:ext cx="65360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fa-IR" sz="18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صنعت فرآوری و خالص‌سازی در مقایسه با بخش استخراجی : </a:t>
            </a:r>
          </a:p>
          <a:p>
            <a:pPr algn="ctr" rtl="1">
              <a:lnSpc>
                <a:spcPct val="125000"/>
              </a:lnSpc>
            </a:pPr>
            <a:r>
              <a:rPr lang="fa-IR" sz="1800" b="1" dirty="0">
                <a:solidFill>
                  <a:schemeClr val="accent5"/>
                </a:solidFill>
                <a:cs typeface="B Nazanin" panose="00000400000000000000" pitchFamily="2" charset="-78"/>
              </a:rPr>
              <a:t>زمان رشد کوتاهتر، </a:t>
            </a:r>
            <a:r>
              <a:rPr lang="fa-IR" sz="1800" b="1" dirty="0">
                <a:solidFill>
                  <a:schemeClr val="accent2"/>
                </a:solidFill>
                <a:cs typeface="B Nazanin" panose="00000400000000000000" pitchFamily="2" charset="-78"/>
              </a:rPr>
              <a:t>توانایی بیشتر در ایجاد اشتغال‌زایی، </a:t>
            </a:r>
            <a:r>
              <a:rPr lang="fa-IR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ایجاد ارزش‌ افزوده بیشتر </a:t>
            </a:r>
          </a:p>
        </p:txBody>
      </p:sp>
    </p:spTree>
    <p:extLst>
      <p:ext uri="{BB962C8B-B14F-4D97-AF65-F5344CB8AC3E}">
        <p14:creationId xmlns:p14="http://schemas.microsoft.com/office/powerpoint/2010/main" val="32649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2" grpId="0"/>
      <p:bldP spid="43" grpId="0"/>
      <p:bldP spid="44" grpId="0"/>
      <p:bldP spid="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EA390-ECD1-41C5-84E9-E1C1648AC39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789503" y="0"/>
            <a:ext cx="0" cy="403074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ACDCB0-2DF8-4012-B033-1B7F12E4F41C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7555161" y="122"/>
            <a:ext cx="0" cy="2484088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C33B69-25F4-4393-9FF6-70B744208A26}"/>
              </a:ext>
            </a:extLst>
          </p:cNvPr>
          <p:cNvCxnSpPr>
            <a:endCxn id="29" idx="1"/>
          </p:cNvCxnSpPr>
          <p:nvPr/>
        </p:nvCxnSpPr>
        <p:spPr>
          <a:xfrm>
            <a:off x="4344188" y="0"/>
            <a:ext cx="1090" cy="1738819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41E4AE-CFC0-4B72-9535-0D8289C64147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705724" y="-9053"/>
            <a:ext cx="0" cy="3355268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E67708-85AE-42B4-8DA4-5BFF3DE9C364}"/>
              </a:ext>
            </a:extLst>
          </p:cNvPr>
          <p:cNvCxnSpPr>
            <a:endCxn id="33" idx="1"/>
          </p:cNvCxnSpPr>
          <p:nvPr/>
        </p:nvCxnSpPr>
        <p:spPr>
          <a:xfrm>
            <a:off x="1223430" y="25401"/>
            <a:ext cx="1090" cy="2424619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D3C18A-328F-4BA9-9AC1-89CE44944A6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9443822" y="-9053"/>
            <a:ext cx="0" cy="3355268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473DE36-CB6D-4083-82D2-37594670EE36}"/>
              </a:ext>
            </a:extLst>
          </p:cNvPr>
          <p:cNvCxnSpPr>
            <a:endCxn id="58" idx="1"/>
          </p:cNvCxnSpPr>
          <p:nvPr/>
        </p:nvCxnSpPr>
        <p:spPr>
          <a:xfrm>
            <a:off x="11106783" y="16348"/>
            <a:ext cx="1090" cy="1738819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>
            <a:extLst>
              <a:ext uri="{FF2B5EF4-FFF2-40B4-BE49-F238E27FC236}">
                <a16:creationId xmlns:a16="http://schemas.microsoft.com/office/drawing/2014/main" id="{54C58506-E03B-4C32-AD88-4C5434C84804}"/>
              </a:ext>
            </a:extLst>
          </p:cNvPr>
          <p:cNvSpPr>
            <a:spLocks/>
          </p:cNvSpPr>
          <p:nvPr/>
        </p:nvSpPr>
        <p:spPr bwMode="auto">
          <a:xfrm>
            <a:off x="5081944" y="3757400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EBF3787-92AF-4535-A2DC-2A3D2E021A97}"/>
              </a:ext>
            </a:extLst>
          </p:cNvPr>
          <p:cNvSpPr>
            <a:spLocks/>
          </p:cNvSpPr>
          <p:nvPr/>
        </p:nvSpPr>
        <p:spPr bwMode="auto">
          <a:xfrm>
            <a:off x="6847602" y="2210866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D6202B39-2EFD-4FF8-B2A1-6AA585A7C32D}"/>
              </a:ext>
            </a:extLst>
          </p:cNvPr>
          <p:cNvSpPr>
            <a:spLocks/>
          </p:cNvSpPr>
          <p:nvPr/>
        </p:nvSpPr>
        <p:spPr bwMode="auto">
          <a:xfrm>
            <a:off x="3637719" y="1465475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6F2BA1E8-A0BC-4426-A0AE-A664762B6839}"/>
              </a:ext>
            </a:extLst>
          </p:cNvPr>
          <p:cNvSpPr>
            <a:spLocks/>
          </p:cNvSpPr>
          <p:nvPr/>
        </p:nvSpPr>
        <p:spPr bwMode="auto">
          <a:xfrm>
            <a:off x="1998165" y="3072871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2357550B-E3C9-470A-9DDE-0A95FD0C1DAF}"/>
              </a:ext>
            </a:extLst>
          </p:cNvPr>
          <p:cNvSpPr>
            <a:spLocks/>
          </p:cNvSpPr>
          <p:nvPr/>
        </p:nvSpPr>
        <p:spPr bwMode="auto">
          <a:xfrm>
            <a:off x="516961" y="2176676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83CD91-B733-4AAA-9959-3DC105BA9B7F}"/>
              </a:ext>
            </a:extLst>
          </p:cNvPr>
          <p:cNvSpPr txBox="1"/>
          <p:nvPr/>
        </p:nvSpPr>
        <p:spPr>
          <a:xfrm>
            <a:off x="5901278" y="361976"/>
            <a:ext cx="6290722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اقدامات حمایتی از زنجیره‌ی فرآوری و خالص‌سازی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D5BE87EA-7F99-4025-94F1-18E37FF5B2C4}"/>
              </a:ext>
            </a:extLst>
          </p:cNvPr>
          <p:cNvSpPr>
            <a:spLocks/>
          </p:cNvSpPr>
          <p:nvPr/>
        </p:nvSpPr>
        <p:spPr bwMode="auto">
          <a:xfrm>
            <a:off x="8736263" y="3072871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09A2A2D0-0DBE-4B94-9647-052DE57EB4BF}"/>
              </a:ext>
            </a:extLst>
          </p:cNvPr>
          <p:cNvSpPr>
            <a:spLocks/>
          </p:cNvSpPr>
          <p:nvPr/>
        </p:nvSpPr>
        <p:spPr bwMode="auto">
          <a:xfrm>
            <a:off x="10400314" y="1481823"/>
            <a:ext cx="1500025" cy="1090084"/>
          </a:xfrm>
          <a:custGeom>
            <a:avLst/>
            <a:gdLst>
              <a:gd name="T0" fmla="*/ 1876 w 2279"/>
              <a:gd name="T1" fmla="*/ 818 h 1655"/>
              <a:gd name="T2" fmla="*/ 1075 w 2279"/>
              <a:gd name="T3" fmla="*/ 415 h 1655"/>
              <a:gd name="T4" fmla="*/ 1065 w 2279"/>
              <a:gd name="T5" fmla="*/ 445 h 1655"/>
              <a:gd name="T6" fmla="*/ 1065 w 2279"/>
              <a:gd name="T7" fmla="*/ 450 h 1655"/>
              <a:gd name="T8" fmla="*/ 1065 w 2279"/>
              <a:gd name="T9" fmla="*/ 455 h 1655"/>
              <a:gd name="T10" fmla="*/ 1055 w 2279"/>
              <a:gd name="T11" fmla="*/ 450 h 1655"/>
              <a:gd name="T12" fmla="*/ 369 w 2279"/>
              <a:gd name="T13" fmla="*/ 833 h 1655"/>
              <a:gd name="T14" fmla="*/ 433 w 2279"/>
              <a:gd name="T15" fmla="*/ 1609 h 1655"/>
              <a:gd name="T16" fmla="*/ 513 w 2279"/>
              <a:gd name="T17" fmla="*/ 1619 h 1655"/>
              <a:gd name="T18" fmla="*/ 1836 w 2279"/>
              <a:gd name="T19" fmla="*/ 1609 h 1655"/>
              <a:gd name="T20" fmla="*/ 1876 w 2279"/>
              <a:gd name="T21" fmla="*/ 818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9" h="1655">
                <a:moveTo>
                  <a:pt x="1876" y="818"/>
                </a:moveTo>
                <a:cubicBezTo>
                  <a:pt x="1973" y="282"/>
                  <a:pt x="1253" y="0"/>
                  <a:pt x="1075" y="415"/>
                </a:cubicBezTo>
                <a:cubicBezTo>
                  <a:pt x="1065" y="445"/>
                  <a:pt x="1065" y="445"/>
                  <a:pt x="1065" y="445"/>
                </a:cubicBezTo>
                <a:cubicBezTo>
                  <a:pt x="1065" y="450"/>
                  <a:pt x="1065" y="450"/>
                  <a:pt x="1065" y="450"/>
                </a:cubicBezTo>
                <a:cubicBezTo>
                  <a:pt x="1065" y="455"/>
                  <a:pt x="1065" y="455"/>
                  <a:pt x="1065" y="455"/>
                </a:cubicBezTo>
                <a:cubicBezTo>
                  <a:pt x="1055" y="450"/>
                  <a:pt x="1055" y="450"/>
                  <a:pt x="1055" y="450"/>
                </a:cubicBezTo>
                <a:cubicBezTo>
                  <a:pt x="865" y="197"/>
                  <a:pt x="312" y="326"/>
                  <a:pt x="369" y="833"/>
                </a:cubicBezTo>
                <a:cubicBezTo>
                  <a:pt x="0" y="1017"/>
                  <a:pt x="21" y="1480"/>
                  <a:pt x="433" y="1609"/>
                </a:cubicBezTo>
                <a:cubicBezTo>
                  <a:pt x="513" y="1619"/>
                  <a:pt x="513" y="1619"/>
                  <a:pt x="513" y="1619"/>
                </a:cubicBezTo>
                <a:cubicBezTo>
                  <a:pt x="891" y="1619"/>
                  <a:pt x="1471" y="1655"/>
                  <a:pt x="1836" y="1609"/>
                </a:cubicBezTo>
                <a:cubicBezTo>
                  <a:pt x="2251" y="1480"/>
                  <a:pt x="2279" y="986"/>
                  <a:pt x="1876" y="8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5E724B-C27F-417B-B41A-A80C7E21613D}"/>
              </a:ext>
            </a:extLst>
          </p:cNvPr>
          <p:cNvSpPr txBox="1"/>
          <p:nvPr/>
        </p:nvSpPr>
        <p:spPr>
          <a:xfrm>
            <a:off x="9938886" y="2612116"/>
            <a:ext cx="2335794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ایجاد مشوق برای صنایع پائین‌دستی</a:t>
            </a:r>
            <a:endParaRPr lang="en-US" sz="1400" dirty="0"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(افزایش اعتبارهای مالیاتی)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5DBDC9-A11E-4DB1-8967-905ED6C90B00}"/>
              </a:ext>
            </a:extLst>
          </p:cNvPr>
          <p:cNvSpPr txBox="1"/>
          <p:nvPr/>
        </p:nvSpPr>
        <p:spPr>
          <a:xfrm>
            <a:off x="8050391" y="4319806"/>
            <a:ext cx="2871767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کاهش ریسک سرمایه‌گذاری در پروژه‌های فرآوری و خالص‌سازی (سرمایه‌گذاری خطرپذیر)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59A455-2D57-42F1-A877-80FE23F72CC5}"/>
              </a:ext>
            </a:extLst>
          </p:cNvPr>
          <p:cNvSpPr txBox="1"/>
          <p:nvPr/>
        </p:nvSpPr>
        <p:spPr>
          <a:xfrm>
            <a:off x="6473057" y="3410260"/>
            <a:ext cx="2164208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تقویت الزامات زیست‌محیطی، اجتماعی و حکمرانی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FB6734-0A82-470B-8233-064C730D216A}"/>
              </a:ext>
            </a:extLst>
          </p:cNvPr>
          <p:cNvSpPr txBox="1"/>
          <p:nvPr/>
        </p:nvSpPr>
        <p:spPr>
          <a:xfrm>
            <a:off x="4580003" y="4976693"/>
            <a:ext cx="2418999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کمک به تامین انرژی‌های پاک برای فعالیت‌های فرآوری و خالص‌سازی هزینه‌بر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90B769-401F-4432-A0C0-BBE7167D0C5C}"/>
              </a:ext>
            </a:extLst>
          </p:cNvPr>
          <p:cNvSpPr txBox="1"/>
          <p:nvPr/>
        </p:nvSpPr>
        <p:spPr>
          <a:xfrm>
            <a:off x="120420" y="3393634"/>
            <a:ext cx="2014765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از بین‌بردن موانع داخلی و بین‌المللی تجاری‌سازی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11F0A5-FF9B-4993-81CD-9328CEB9498C}"/>
              </a:ext>
            </a:extLst>
          </p:cNvPr>
          <p:cNvSpPr txBox="1"/>
          <p:nvPr/>
        </p:nvSpPr>
        <p:spPr>
          <a:xfrm>
            <a:off x="3310583" y="2612116"/>
            <a:ext cx="2014765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تنوع‌بخشی به تامین منابع برای فعالیت‌های فرآوری و خالص‌سازی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A3566B-E5F5-465F-A49B-B01BBB1ADAB9}"/>
              </a:ext>
            </a:extLst>
          </p:cNvPr>
          <p:cNvSpPr txBox="1"/>
          <p:nvPr/>
        </p:nvSpPr>
        <p:spPr>
          <a:xfrm>
            <a:off x="1383840" y="4286554"/>
            <a:ext cx="2906227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پژوهش و مطالعه در زمینه‌ی ارزش‌های افزوده‌ی حاصل از تنوع‌بخشی و فرآوری- خالص‌سازی</a:t>
            </a:r>
          </a:p>
        </p:txBody>
      </p:sp>
    </p:spTree>
    <p:extLst>
      <p:ext uri="{BB962C8B-B14F-4D97-AF65-F5344CB8AC3E}">
        <p14:creationId xmlns:p14="http://schemas.microsoft.com/office/powerpoint/2010/main" val="10726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44" grpId="0" animBg="1"/>
      <p:bldP spid="55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AC2699D-D0A1-45CE-96DC-8D4542E29A1D}"/>
              </a:ext>
            </a:extLst>
          </p:cNvPr>
          <p:cNvSpPr/>
          <p:nvPr/>
        </p:nvSpPr>
        <p:spPr>
          <a:xfrm>
            <a:off x="812800" y="888054"/>
            <a:ext cx="10464800" cy="5418667"/>
          </a:xfrm>
          <a:prstGeom prst="rect">
            <a:avLst/>
          </a:prstGeom>
          <a:ln>
            <a:noFill/>
          </a:ln>
        </p:spPr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15285AD5-C3B8-49CA-947D-E7D37FCB767D}"/>
              </a:ext>
            </a:extLst>
          </p:cNvPr>
          <p:cNvSpPr/>
          <p:nvPr/>
        </p:nvSpPr>
        <p:spPr>
          <a:xfrm rot="5400000">
            <a:off x="1296716" y="3028814"/>
            <a:ext cx="1456484" cy="242355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8553192-5E05-4544-93BA-844E6CCE45DD}"/>
              </a:ext>
            </a:extLst>
          </p:cNvPr>
          <p:cNvSpPr/>
          <p:nvPr/>
        </p:nvSpPr>
        <p:spPr>
          <a:xfrm>
            <a:off x="1053593" y="3752935"/>
            <a:ext cx="2188001" cy="1917911"/>
          </a:xfrm>
          <a:custGeom>
            <a:avLst/>
            <a:gdLst>
              <a:gd name="connsiteX0" fmla="*/ 0 w 2188001"/>
              <a:gd name="connsiteY0" fmla="*/ 0 h 1917911"/>
              <a:gd name="connsiteX1" fmla="*/ 2188001 w 2188001"/>
              <a:gd name="connsiteY1" fmla="*/ 0 h 1917911"/>
              <a:gd name="connsiteX2" fmla="*/ 2188001 w 2188001"/>
              <a:gd name="connsiteY2" fmla="*/ 1917911 h 1917911"/>
              <a:gd name="connsiteX3" fmla="*/ 0 w 2188001"/>
              <a:gd name="connsiteY3" fmla="*/ 1917911 h 1917911"/>
              <a:gd name="connsiteX4" fmla="*/ 0 w 2188001"/>
              <a:gd name="connsiteY4" fmla="*/ 0 h 19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001" h="1917911">
                <a:moveTo>
                  <a:pt x="0" y="0"/>
                </a:moveTo>
                <a:lnTo>
                  <a:pt x="2188001" y="0"/>
                </a:lnTo>
                <a:lnTo>
                  <a:pt x="2188001" y="1917911"/>
                </a:lnTo>
                <a:lnTo>
                  <a:pt x="0" y="19179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CB8D220-4065-4DBB-902D-C01422E1BE20}"/>
              </a:ext>
            </a:extLst>
          </p:cNvPr>
          <p:cNvSpPr/>
          <p:nvPr/>
        </p:nvSpPr>
        <p:spPr>
          <a:xfrm>
            <a:off x="2828764" y="2850389"/>
            <a:ext cx="412830" cy="41283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1B61E50D-93EA-4ABD-BC7C-2AA6B11E74F1}"/>
              </a:ext>
            </a:extLst>
          </p:cNvPr>
          <p:cNvSpPr/>
          <p:nvPr/>
        </p:nvSpPr>
        <p:spPr>
          <a:xfrm rot="5400000">
            <a:off x="3975258" y="2366006"/>
            <a:ext cx="1456484" cy="242355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F5223F2C-F3FE-4FE0-8A63-B9D00F053D9F}"/>
              </a:ext>
            </a:extLst>
          </p:cNvPr>
          <p:cNvSpPr/>
          <p:nvPr/>
        </p:nvSpPr>
        <p:spPr>
          <a:xfrm>
            <a:off x="3732134" y="3090128"/>
            <a:ext cx="2188001" cy="1917911"/>
          </a:xfrm>
          <a:custGeom>
            <a:avLst/>
            <a:gdLst>
              <a:gd name="connsiteX0" fmla="*/ 0 w 2188001"/>
              <a:gd name="connsiteY0" fmla="*/ 0 h 1917911"/>
              <a:gd name="connsiteX1" fmla="*/ 2188001 w 2188001"/>
              <a:gd name="connsiteY1" fmla="*/ 0 h 1917911"/>
              <a:gd name="connsiteX2" fmla="*/ 2188001 w 2188001"/>
              <a:gd name="connsiteY2" fmla="*/ 1917911 h 1917911"/>
              <a:gd name="connsiteX3" fmla="*/ 0 w 2188001"/>
              <a:gd name="connsiteY3" fmla="*/ 1917911 h 1917911"/>
              <a:gd name="connsiteX4" fmla="*/ 0 w 2188001"/>
              <a:gd name="connsiteY4" fmla="*/ 0 h 19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001" h="1917911">
                <a:moveTo>
                  <a:pt x="0" y="0"/>
                </a:moveTo>
                <a:lnTo>
                  <a:pt x="2188001" y="0"/>
                </a:lnTo>
                <a:lnTo>
                  <a:pt x="2188001" y="1917911"/>
                </a:lnTo>
                <a:lnTo>
                  <a:pt x="0" y="19179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5C98484-51A8-4447-BD2A-0F03A5CFC52D}"/>
              </a:ext>
            </a:extLst>
          </p:cNvPr>
          <p:cNvSpPr/>
          <p:nvPr/>
        </p:nvSpPr>
        <p:spPr>
          <a:xfrm>
            <a:off x="5507306" y="2187581"/>
            <a:ext cx="412830" cy="412830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65716089-9F56-4A86-AEBA-1B3B1083C781}"/>
              </a:ext>
            </a:extLst>
          </p:cNvPr>
          <p:cNvSpPr/>
          <p:nvPr/>
        </p:nvSpPr>
        <p:spPr>
          <a:xfrm rot="5400000">
            <a:off x="6653799" y="1703198"/>
            <a:ext cx="1456484" cy="242355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E3861CCE-6540-4BFF-B771-54388206F430}"/>
              </a:ext>
            </a:extLst>
          </p:cNvPr>
          <p:cNvSpPr/>
          <p:nvPr/>
        </p:nvSpPr>
        <p:spPr>
          <a:xfrm>
            <a:off x="6410676" y="2427320"/>
            <a:ext cx="2188001" cy="1917911"/>
          </a:xfrm>
          <a:custGeom>
            <a:avLst/>
            <a:gdLst>
              <a:gd name="connsiteX0" fmla="*/ 0 w 2188001"/>
              <a:gd name="connsiteY0" fmla="*/ 0 h 1917911"/>
              <a:gd name="connsiteX1" fmla="*/ 2188001 w 2188001"/>
              <a:gd name="connsiteY1" fmla="*/ 0 h 1917911"/>
              <a:gd name="connsiteX2" fmla="*/ 2188001 w 2188001"/>
              <a:gd name="connsiteY2" fmla="*/ 1917911 h 1917911"/>
              <a:gd name="connsiteX3" fmla="*/ 0 w 2188001"/>
              <a:gd name="connsiteY3" fmla="*/ 1917911 h 1917911"/>
              <a:gd name="connsiteX4" fmla="*/ 0 w 2188001"/>
              <a:gd name="connsiteY4" fmla="*/ 0 h 19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001" h="1917911">
                <a:moveTo>
                  <a:pt x="0" y="0"/>
                </a:moveTo>
                <a:lnTo>
                  <a:pt x="2188001" y="0"/>
                </a:lnTo>
                <a:lnTo>
                  <a:pt x="2188001" y="1917911"/>
                </a:lnTo>
                <a:lnTo>
                  <a:pt x="0" y="19179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E2F7780-AE81-454A-8B41-7303F720011B}"/>
              </a:ext>
            </a:extLst>
          </p:cNvPr>
          <p:cNvSpPr/>
          <p:nvPr/>
        </p:nvSpPr>
        <p:spPr>
          <a:xfrm>
            <a:off x="8185847" y="1524773"/>
            <a:ext cx="412830" cy="412830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86583F79-8698-4365-8183-7151A152F95C}"/>
              </a:ext>
            </a:extLst>
          </p:cNvPr>
          <p:cNvSpPr/>
          <p:nvPr/>
        </p:nvSpPr>
        <p:spPr>
          <a:xfrm rot="5400000">
            <a:off x="9332341" y="1040390"/>
            <a:ext cx="1456484" cy="242355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9ECA989B-D886-4684-B532-FBCB2E6A1202}"/>
              </a:ext>
            </a:extLst>
          </p:cNvPr>
          <p:cNvSpPr/>
          <p:nvPr/>
        </p:nvSpPr>
        <p:spPr>
          <a:xfrm>
            <a:off x="9089217" y="1764512"/>
            <a:ext cx="2188001" cy="1917911"/>
          </a:xfrm>
          <a:custGeom>
            <a:avLst/>
            <a:gdLst>
              <a:gd name="connsiteX0" fmla="*/ 0 w 2188001"/>
              <a:gd name="connsiteY0" fmla="*/ 0 h 1917911"/>
              <a:gd name="connsiteX1" fmla="*/ 2188001 w 2188001"/>
              <a:gd name="connsiteY1" fmla="*/ 0 h 1917911"/>
              <a:gd name="connsiteX2" fmla="*/ 2188001 w 2188001"/>
              <a:gd name="connsiteY2" fmla="*/ 1917911 h 1917911"/>
              <a:gd name="connsiteX3" fmla="*/ 0 w 2188001"/>
              <a:gd name="connsiteY3" fmla="*/ 1917911 h 1917911"/>
              <a:gd name="connsiteX4" fmla="*/ 0 w 2188001"/>
              <a:gd name="connsiteY4" fmla="*/ 0 h 19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001" h="1917911">
                <a:moveTo>
                  <a:pt x="0" y="0"/>
                </a:moveTo>
                <a:lnTo>
                  <a:pt x="2188001" y="0"/>
                </a:lnTo>
                <a:lnTo>
                  <a:pt x="2188001" y="1917911"/>
                </a:lnTo>
                <a:lnTo>
                  <a:pt x="0" y="19179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00E501-3B5E-4EFD-83F6-A0A61B124CAF}"/>
              </a:ext>
            </a:extLst>
          </p:cNvPr>
          <p:cNvSpPr/>
          <p:nvPr/>
        </p:nvSpPr>
        <p:spPr>
          <a:xfrm>
            <a:off x="1727200" y="3971973"/>
            <a:ext cx="9144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8D6347-4921-4E8B-8ACB-A60E991135DB}"/>
              </a:ext>
            </a:extLst>
          </p:cNvPr>
          <p:cNvSpPr/>
          <p:nvPr/>
        </p:nvSpPr>
        <p:spPr>
          <a:xfrm>
            <a:off x="7010400" y="2784589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82205A9-3980-41B0-8F5D-646EE35C3BAA}"/>
              </a:ext>
            </a:extLst>
          </p:cNvPr>
          <p:cNvSpPr/>
          <p:nvPr/>
        </p:nvSpPr>
        <p:spPr>
          <a:xfrm>
            <a:off x="4295963" y="339155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141D2B-4226-4C9C-A3C2-FC98D050B22A}"/>
              </a:ext>
            </a:extLst>
          </p:cNvPr>
          <p:cNvSpPr/>
          <p:nvPr/>
        </p:nvSpPr>
        <p:spPr>
          <a:xfrm>
            <a:off x="9753600" y="2073389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0248C8-FF9D-4FB3-818F-298AD1BC142A}"/>
              </a:ext>
            </a:extLst>
          </p:cNvPr>
          <p:cNvSpPr txBox="1"/>
          <p:nvPr/>
        </p:nvSpPr>
        <p:spPr>
          <a:xfrm>
            <a:off x="6058870" y="315245"/>
            <a:ext cx="61331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چالش‌های اصلی تامین مواد معدنی حیاتی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664BC8-D4AF-4025-9314-C3F05F70586B}"/>
              </a:ext>
            </a:extLst>
          </p:cNvPr>
          <p:cNvSpPr/>
          <p:nvPr/>
        </p:nvSpPr>
        <p:spPr>
          <a:xfrm>
            <a:off x="740139" y="5037064"/>
            <a:ext cx="27095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امکان تامین احجام و مقادیر مورد نیاز از منابع دارای مسئولیت‌پذیری نسبت به محیط‌زیست</a:t>
            </a:r>
            <a:endParaRPr lang="en-US" sz="16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A4BEA4-131B-4C07-8FA2-556B1153C6F4}"/>
              </a:ext>
            </a:extLst>
          </p:cNvPr>
          <p:cNvSpPr/>
          <p:nvPr/>
        </p:nvSpPr>
        <p:spPr>
          <a:xfrm>
            <a:off x="3428203" y="4429173"/>
            <a:ext cx="27095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امکان تامین احجام و مقادیر مورد نیاز در صورت تنوع‌بخشی به منابع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840C8C6-7FA0-4A17-BB3F-434020B1E405}"/>
              </a:ext>
            </a:extLst>
          </p:cNvPr>
          <p:cNvSpPr/>
          <p:nvPr/>
        </p:nvSpPr>
        <p:spPr>
          <a:xfrm>
            <a:off x="6099387" y="3798168"/>
            <a:ext cx="27095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امکان تنوع‌بخشی به منابع تامین مواد معدنی حیاتی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56EA41-B3AF-488E-BC9A-E66EE8AD2012}"/>
              </a:ext>
            </a:extLst>
          </p:cNvPr>
          <p:cNvSpPr/>
          <p:nvPr/>
        </p:nvSpPr>
        <p:spPr>
          <a:xfrm>
            <a:off x="8800496" y="3134291"/>
            <a:ext cx="2709524" cy="14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تناسب رشد تقاضا در بخش انرژی‌های پاک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(تحت سناریوهای مختلف تغییرات اقلیمی)</a:t>
            </a:r>
          </a:p>
          <a:p>
            <a:pPr algn="ctr" rtl="1">
              <a:lnSpc>
                <a:spcPct val="150000"/>
              </a:lnSpc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FEF148-5CFA-4BF8-A1DE-5672B7D6BC28}"/>
              </a:ext>
            </a:extLst>
          </p:cNvPr>
          <p:cNvSpPr txBox="1"/>
          <p:nvPr/>
        </p:nvSpPr>
        <p:spPr>
          <a:xfrm>
            <a:off x="9870944" y="2320094"/>
            <a:ext cx="66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الف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158B1B-A7B7-4284-9B4A-63F24A42F08E}"/>
              </a:ext>
            </a:extLst>
          </p:cNvPr>
          <p:cNvSpPr txBox="1"/>
          <p:nvPr/>
        </p:nvSpPr>
        <p:spPr>
          <a:xfrm>
            <a:off x="7118580" y="3013537"/>
            <a:ext cx="66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ب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19F011-3A41-4DE8-A924-51D0C43D8BDB}"/>
              </a:ext>
            </a:extLst>
          </p:cNvPr>
          <p:cNvSpPr txBox="1"/>
          <p:nvPr/>
        </p:nvSpPr>
        <p:spPr>
          <a:xfrm>
            <a:off x="4418534" y="3611934"/>
            <a:ext cx="66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پ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4BDF18-7D55-46AD-B60B-AF75C58A3936}"/>
              </a:ext>
            </a:extLst>
          </p:cNvPr>
          <p:cNvSpPr txBox="1"/>
          <p:nvPr/>
        </p:nvSpPr>
        <p:spPr>
          <a:xfrm>
            <a:off x="1853045" y="4204985"/>
            <a:ext cx="66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ت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55" grpId="0"/>
      <p:bldP spid="58" grpId="0"/>
      <p:bldP spid="61" grpId="0"/>
      <p:bldP spid="63" grpId="0"/>
      <p:bldP spid="64" grpId="0"/>
      <p:bldP spid="65" grpId="0"/>
      <p:bldP spid="6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4">
            <a:extLst>
              <a:ext uri="{FF2B5EF4-FFF2-40B4-BE49-F238E27FC236}">
                <a16:creationId xmlns:a16="http://schemas.microsoft.com/office/drawing/2014/main" id="{069D81CB-10BB-4057-B9DB-E022113869EF}"/>
              </a:ext>
            </a:extLst>
          </p:cNvPr>
          <p:cNvSpPr>
            <a:spLocks/>
          </p:cNvSpPr>
          <p:nvPr/>
        </p:nvSpPr>
        <p:spPr bwMode="auto">
          <a:xfrm>
            <a:off x="581069" y="1209338"/>
            <a:ext cx="507815" cy="544437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24" y="113"/>
              </a:cxn>
              <a:cxn ang="0">
                <a:pos x="0" y="204"/>
              </a:cxn>
              <a:cxn ang="0">
                <a:pos x="24" y="295"/>
              </a:cxn>
              <a:cxn ang="0">
                <a:pos x="233" y="657"/>
              </a:cxn>
              <a:cxn ang="0">
                <a:pos x="613" y="0"/>
              </a:cxn>
              <a:cxn ang="0">
                <a:pos x="90" y="0"/>
              </a:cxn>
            </a:cxnLst>
            <a:rect l="0" t="0" r="r" b="b"/>
            <a:pathLst>
              <a:path w="613" h="657">
                <a:moveTo>
                  <a:pt x="90" y="0"/>
                </a:moveTo>
                <a:cubicBezTo>
                  <a:pt x="52" y="66"/>
                  <a:pt x="24" y="113"/>
                  <a:pt x="24" y="113"/>
                </a:cubicBezTo>
                <a:cubicBezTo>
                  <a:pt x="9" y="140"/>
                  <a:pt x="0" y="171"/>
                  <a:pt x="0" y="204"/>
                </a:cubicBezTo>
                <a:cubicBezTo>
                  <a:pt x="0" y="237"/>
                  <a:pt x="9" y="268"/>
                  <a:pt x="24" y="295"/>
                </a:cubicBezTo>
                <a:cubicBezTo>
                  <a:pt x="233" y="657"/>
                  <a:pt x="233" y="657"/>
                  <a:pt x="233" y="657"/>
                </a:cubicBezTo>
                <a:cubicBezTo>
                  <a:pt x="233" y="657"/>
                  <a:pt x="473" y="242"/>
                  <a:pt x="613" y="0"/>
                </a:cubicBezTo>
                <a:lnTo>
                  <a:pt x="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A5272-355B-4ED1-8113-930897679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1" y="262779"/>
            <a:ext cx="11573197" cy="72424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(الف) عوامل متزلزل‌کننده تناسب بین رشد تقاضا و عرضه در بخش انرژی‌های پاک </a:t>
            </a:r>
            <a:b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(تحت سناریوهای مختلف تغییرات اقلیمی)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A84FEA30-3092-45FC-B5FE-F9798321D1D9}"/>
              </a:ext>
            </a:extLst>
          </p:cNvPr>
          <p:cNvSpPr>
            <a:spLocks/>
          </p:cNvSpPr>
          <p:nvPr/>
        </p:nvSpPr>
        <p:spPr bwMode="auto">
          <a:xfrm>
            <a:off x="2641284" y="4513840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3A8C55BC-1399-4DA2-AC4C-7F458CC84B6D}"/>
              </a:ext>
            </a:extLst>
          </p:cNvPr>
          <p:cNvSpPr>
            <a:spLocks/>
          </p:cNvSpPr>
          <p:nvPr/>
        </p:nvSpPr>
        <p:spPr bwMode="auto">
          <a:xfrm>
            <a:off x="1807881" y="3174880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46752FA9-4C64-4AA2-ADD7-95F0D476AE67}"/>
              </a:ext>
            </a:extLst>
          </p:cNvPr>
          <p:cNvSpPr>
            <a:spLocks/>
          </p:cNvSpPr>
          <p:nvPr/>
        </p:nvSpPr>
        <p:spPr bwMode="auto">
          <a:xfrm>
            <a:off x="1318908" y="2506890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C060E1-8DA0-4458-B5B1-2D36DB78842E}"/>
              </a:ext>
            </a:extLst>
          </p:cNvPr>
          <p:cNvGrpSpPr/>
          <p:nvPr/>
        </p:nvGrpSpPr>
        <p:grpSpPr>
          <a:xfrm>
            <a:off x="941100" y="1880582"/>
            <a:ext cx="1413582" cy="853276"/>
            <a:chOff x="986466" y="2381276"/>
            <a:chExt cx="2397618" cy="1447267"/>
          </a:xfrm>
        </p:grpSpPr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514455E4-21B6-4178-8EBD-38CB4C18F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FA3962-BF27-4BDB-B66A-5613B49B12AB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9" name="Freeform 37">
                <a:extLst>
                  <a:ext uri="{FF2B5EF4-FFF2-40B4-BE49-F238E27FC236}">
                    <a16:creationId xmlns:a16="http://schemas.microsoft.com/office/drawing/2014/main" id="{19761BD5-CAA3-4457-A1D4-EC3DB7DB6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" name="Freeform 38">
                <a:extLst>
                  <a:ext uri="{FF2B5EF4-FFF2-40B4-BE49-F238E27FC236}">
                    <a16:creationId xmlns:a16="http://schemas.microsoft.com/office/drawing/2014/main" id="{1264E821-B53C-4E64-9B13-E2C258AFD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" name="Freeform 39">
                <a:extLst>
                  <a:ext uri="{FF2B5EF4-FFF2-40B4-BE49-F238E27FC236}">
                    <a16:creationId xmlns:a16="http://schemas.microsoft.com/office/drawing/2014/main" id="{184A9743-616D-4AF3-B6E9-B426BD48C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" name="Freeform 40">
                <a:extLst>
                  <a:ext uri="{FF2B5EF4-FFF2-40B4-BE49-F238E27FC236}">
                    <a16:creationId xmlns:a16="http://schemas.microsoft.com/office/drawing/2014/main" id="{0730502A-F1B7-4536-98C0-45F6EAC2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Freeform 41">
                <a:extLst>
                  <a:ext uri="{FF2B5EF4-FFF2-40B4-BE49-F238E27FC236}">
                    <a16:creationId xmlns:a16="http://schemas.microsoft.com/office/drawing/2014/main" id="{52BC2A2B-4A4C-4995-BE18-D6279328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42">
                <a:extLst>
                  <a:ext uri="{FF2B5EF4-FFF2-40B4-BE49-F238E27FC236}">
                    <a16:creationId xmlns:a16="http://schemas.microsoft.com/office/drawing/2014/main" id="{7E0E0DCD-60EB-4710-8954-9E7C6BC0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5" name="Freeform 34">
            <a:extLst>
              <a:ext uri="{FF2B5EF4-FFF2-40B4-BE49-F238E27FC236}">
                <a16:creationId xmlns:a16="http://schemas.microsoft.com/office/drawing/2014/main" id="{67688196-FF36-46E8-AAF2-2697F299621F}"/>
              </a:ext>
            </a:extLst>
          </p:cNvPr>
          <p:cNvSpPr>
            <a:spLocks/>
          </p:cNvSpPr>
          <p:nvPr/>
        </p:nvSpPr>
        <p:spPr bwMode="auto">
          <a:xfrm>
            <a:off x="929112" y="1818078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D54828-A23E-43CE-A82B-A29F01B90F96}"/>
              </a:ext>
            </a:extLst>
          </p:cNvPr>
          <p:cNvGrpSpPr/>
          <p:nvPr/>
        </p:nvGrpSpPr>
        <p:grpSpPr>
          <a:xfrm>
            <a:off x="586899" y="1201041"/>
            <a:ext cx="1413582" cy="853276"/>
            <a:chOff x="986466" y="2381276"/>
            <a:chExt cx="2397618" cy="1447267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A8910853-1F37-48CF-B180-9F7BB31D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E0CA7B-20B9-4BFD-BC14-38935F5BFFE3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40314485-0E67-44A7-90BB-45D91EC34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90F601A-C7A1-45ED-97AD-1A4BFB81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00E9F070-9110-4907-9DE9-7CF926EB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EE2B8EF4-52E9-407D-AD1F-0F36832AC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516FC73F-5824-435B-A5D4-7C46C51CB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DC127757-0134-45B2-97FF-C75AD579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26" name="Freeform 36">
            <a:extLst>
              <a:ext uri="{FF2B5EF4-FFF2-40B4-BE49-F238E27FC236}">
                <a16:creationId xmlns:a16="http://schemas.microsoft.com/office/drawing/2014/main" id="{7AAD2E6D-2F4A-4A70-AA8A-4ED2F63534E3}"/>
              </a:ext>
            </a:extLst>
          </p:cNvPr>
          <p:cNvSpPr>
            <a:spLocks/>
          </p:cNvSpPr>
          <p:nvPr/>
        </p:nvSpPr>
        <p:spPr bwMode="auto">
          <a:xfrm>
            <a:off x="586288" y="1230298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D92DFE8C-6157-4C92-B8F0-86DDFC4016C4}"/>
              </a:ext>
            </a:extLst>
          </p:cNvPr>
          <p:cNvSpPr>
            <a:spLocks/>
          </p:cNvSpPr>
          <p:nvPr/>
        </p:nvSpPr>
        <p:spPr bwMode="auto">
          <a:xfrm>
            <a:off x="932191" y="1907987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014D9B-DC65-4FBB-9B06-6A4BA033080C}"/>
              </a:ext>
            </a:extLst>
          </p:cNvPr>
          <p:cNvGrpSpPr/>
          <p:nvPr/>
        </p:nvGrpSpPr>
        <p:grpSpPr>
          <a:xfrm>
            <a:off x="1327817" y="2569394"/>
            <a:ext cx="1413582" cy="853276"/>
            <a:chOff x="986466" y="2381276"/>
            <a:chExt cx="2397618" cy="1447267"/>
          </a:xfrm>
        </p:grpSpPr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8FA37B6-9C69-4B76-A45C-5D256E0C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E55210-FE0F-4224-876E-1B403FFB5AAE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0CAD68FB-2CAE-4FCF-81C5-496CD4B0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E0A06A24-A52C-4BB4-B2D5-9E098DB71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85446E0C-A51E-4CF0-9633-9F829EE61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7E08091F-BA0B-408A-A189-C1392C0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450A4431-8868-4F47-B76E-B8A9A172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89C7EE73-65FB-4F00-A784-B9FEFA137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6ADF6B96-E809-4721-A907-DA85E64C0DF0}"/>
              </a:ext>
            </a:extLst>
          </p:cNvPr>
          <p:cNvSpPr>
            <a:spLocks/>
          </p:cNvSpPr>
          <p:nvPr/>
        </p:nvSpPr>
        <p:spPr bwMode="auto">
          <a:xfrm>
            <a:off x="1321987" y="2589856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948BE170-6AFB-493B-A739-407823FD3518}"/>
              </a:ext>
            </a:extLst>
          </p:cNvPr>
          <p:cNvSpPr>
            <a:spLocks/>
          </p:cNvSpPr>
          <p:nvPr/>
        </p:nvSpPr>
        <p:spPr bwMode="auto">
          <a:xfrm>
            <a:off x="2197677" y="3863692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2DB836-41B5-44F3-B155-8D354F19B56D}"/>
              </a:ext>
            </a:extLst>
          </p:cNvPr>
          <p:cNvGrpSpPr/>
          <p:nvPr/>
        </p:nvGrpSpPr>
        <p:grpSpPr>
          <a:xfrm>
            <a:off x="1819869" y="3237384"/>
            <a:ext cx="1413582" cy="853276"/>
            <a:chOff x="986466" y="2381276"/>
            <a:chExt cx="2397618" cy="1447267"/>
          </a:xfrm>
          <a:solidFill>
            <a:schemeClr val="accent4">
              <a:lumMod val="50000"/>
            </a:schemeClr>
          </a:solidFill>
        </p:grpSpPr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A7F657C-7BD2-4A9F-98EA-8AEFD6AB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E00C759-FDB8-4A4E-8CFE-5BC562B584AF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  <a:grpFill/>
          </p:grpSpPr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A19F8156-E62A-4CEF-A143-481CA3510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93E1E6A7-C51D-4633-8DC5-9219FB11A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FCD6EBA4-E479-4D23-8A7B-11FBBBD2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D1E69E80-32FE-4463-839E-903EE4B7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1BFF6FCC-097D-4353-A251-D65D5B1D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0341E891-41C2-4E09-AF46-6ACA4DD9E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48" name="Freeform 36">
            <a:extLst>
              <a:ext uri="{FF2B5EF4-FFF2-40B4-BE49-F238E27FC236}">
                <a16:creationId xmlns:a16="http://schemas.microsoft.com/office/drawing/2014/main" id="{623C7C2D-73B6-4531-87A8-A887F9A11846}"/>
              </a:ext>
            </a:extLst>
          </p:cNvPr>
          <p:cNvSpPr>
            <a:spLocks/>
          </p:cNvSpPr>
          <p:nvPr/>
        </p:nvSpPr>
        <p:spPr bwMode="auto">
          <a:xfrm>
            <a:off x="1815193" y="3264789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57C4BA-6741-49EC-B853-FDFCA68DE9EC}"/>
              </a:ext>
            </a:extLst>
          </p:cNvPr>
          <p:cNvGrpSpPr/>
          <p:nvPr/>
        </p:nvGrpSpPr>
        <p:grpSpPr>
          <a:xfrm>
            <a:off x="2206586" y="3926196"/>
            <a:ext cx="1413582" cy="853276"/>
            <a:chOff x="986466" y="2381276"/>
            <a:chExt cx="2397618" cy="1447267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D3C1A6D0-4F42-4EE5-BB6E-D5C54C8C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43B29BE-978A-4FBB-ADD7-7E3A960E24DF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AB30D4B9-A702-4EA2-B197-F5322E493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5D6FACF3-08F0-48CF-AF24-BF8FE9106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5A1892D1-5FF4-4DCA-806B-B7AC5255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D08E3D22-EBA2-4F4A-8DCF-596E059F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EF227A93-B524-4419-BFB9-105ADD4FF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02D139D6-E359-4AC7-A7CD-FF400CF6B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8" name="Freeform 36">
            <a:extLst>
              <a:ext uri="{FF2B5EF4-FFF2-40B4-BE49-F238E27FC236}">
                <a16:creationId xmlns:a16="http://schemas.microsoft.com/office/drawing/2014/main" id="{5464C4ED-0229-402A-8120-7546BDD165AC}"/>
              </a:ext>
            </a:extLst>
          </p:cNvPr>
          <p:cNvSpPr>
            <a:spLocks/>
          </p:cNvSpPr>
          <p:nvPr/>
        </p:nvSpPr>
        <p:spPr bwMode="auto">
          <a:xfrm>
            <a:off x="2200756" y="3946658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C4F1200D-A62E-418E-BA0E-60F0B2AB0406}"/>
              </a:ext>
            </a:extLst>
          </p:cNvPr>
          <p:cNvSpPr>
            <a:spLocks/>
          </p:cNvSpPr>
          <p:nvPr/>
        </p:nvSpPr>
        <p:spPr bwMode="auto">
          <a:xfrm>
            <a:off x="3031080" y="5202652"/>
            <a:ext cx="557073" cy="618317"/>
          </a:xfrm>
          <a:custGeom>
            <a:avLst/>
            <a:gdLst>
              <a:gd name="connsiteX0" fmla="*/ 1892 w 10000"/>
              <a:gd name="connsiteY0" fmla="*/ 0 h 11357"/>
              <a:gd name="connsiteX1" fmla="*/ 392 w 10000"/>
              <a:gd name="connsiteY1" fmla="*/ 3077 h 11357"/>
              <a:gd name="connsiteX2" fmla="*/ 0 w 10000"/>
              <a:gd name="connsiteY2" fmla="*/ 4462 h 11357"/>
              <a:gd name="connsiteX3" fmla="*/ 392 w 10000"/>
              <a:gd name="connsiteY3" fmla="*/ 5847 h 11357"/>
              <a:gd name="connsiteX4" fmla="*/ 3801 w 10000"/>
              <a:gd name="connsiteY4" fmla="*/ 11357 h 11357"/>
              <a:gd name="connsiteX5" fmla="*/ 10000 w 10000"/>
              <a:gd name="connsiteY5" fmla="*/ 1357 h 11357"/>
              <a:gd name="connsiteX6" fmla="*/ 1892 w 10000"/>
              <a:gd name="connsiteY6" fmla="*/ 0 h 11357"/>
              <a:gd name="connsiteX0" fmla="*/ 1892 w 10970"/>
              <a:gd name="connsiteY0" fmla="*/ 0 h 11357"/>
              <a:gd name="connsiteX1" fmla="*/ 392 w 10970"/>
              <a:gd name="connsiteY1" fmla="*/ 3077 h 11357"/>
              <a:gd name="connsiteX2" fmla="*/ 0 w 10970"/>
              <a:gd name="connsiteY2" fmla="*/ 4462 h 11357"/>
              <a:gd name="connsiteX3" fmla="*/ 392 w 10970"/>
              <a:gd name="connsiteY3" fmla="*/ 5847 h 11357"/>
              <a:gd name="connsiteX4" fmla="*/ 3801 w 10970"/>
              <a:gd name="connsiteY4" fmla="*/ 11357 h 11357"/>
              <a:gd name="connsiteX5" fmla="*/ 10970 w 10970"/>
              <a:gd name="connsiteY5" fmla="*/ 113 h 11357"/>
              <a:gd name="connsiteX6" fmla="*/ 1892 w 10970"/>
              <a:gd name="connsiteY6" fmla="*/ 0 h 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" h="11357">
                <a:moveTo>
                  <a:pt x="1892" y="0"/>
                </a:moveTo>
                <a:cubicBezTo>
                  <a:pt x="1272" y="1005"/>
                  <a:pt x="707" y="2333"/>
                  <a:pt x="392" y="3077"/>
                </a:cubicBezTo>
                <a:cubicBezTo>
                  <a:pt x="77" y="3821"/>
                  <a:pt x="0" y="3960"/>
                  <a:pt x="0" y="4462"/>
                </a:cubicBezTo>
                <a:cubicBezTo>
                  <a:pt x="0" y="4964"/>
                  <a:pt x="147" y="5436"/>
                  <a:pt x="392" y="5847"/>
                </a:cubicBezTo>
                <a:lnTo>
                  <a:pt x="3801" y="11357"/>
                </a:lnTo>
                <a:lnTo>
                  <a:pt x="10970" y="113"/>
                </a:lnTo>
                <a:cubicBezTo>
                  <a:pt x="8126" y="113"/>
                  <a:pt x="4736" y="0"/>
                  <a:pt x="189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BCA307B-E033-40A1-9BFA-0703DBA6387D}"/>
              </a:ext>
            </a:extLst>
          </p:cNvPr>
          <p:cNvGrpSpPr/>
          <p:nvPr/>
        </p:nvGrpSpPr>
        <p:grpSpPr>
          <a:xfrm>
            <a:off x="2653272" y="4576344"/>
            <a:ext cx="1413582" cy="853276"/>
            <a:chOff x="986466" y="2381276"/>
            <a:chExt cx="2397618" cy="1447267"/>
          </a:xfrm>
        </p:grpSpPr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18349001-81CB-4664-867A-7F2536F64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8928C8-12F7-4F4E-BEF7-34961E8DC63B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14A1F021-D673-4762-9EE5-6F944ADCF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3A2AD580-3EDD-478E-A8A5-84D38CAC7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727A65C0-A83B-4A05-BE29-FA2ABC398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61561ED8-79EC-453A-9983-282746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F29E5834-8CF1-4FE7-8680-DAA20D1CD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5ED0683E-9273-4587-91D9-49489E5D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69" name="Freeform 36">
            <a:extLst>
              <a:ext uri="{FF2B5EF4-FFF2-40B4-BE49-F238E27FC236}">
                <a16:creationId xmlns:a16="http://schemas.microsoft.com/office/drawing/2014/main" id="{D79C7AC2-BA99-4775-97FA-798CFDA60FBD}"/>
              </a:ext>
            </a:extLst>
          </p:cNvPr>
          <p:cNvSpPr>
            <a:spLocks/>
          </p:cNvSpPr>
          <p:nvPr/>
        </p:nvSpPr>
        <p:spPr bwMode="auto">
          <a:xfrm>
            <a:off x="2644363" y="4603749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2B1BC8D-3C90-4383-80CC-81BC0A29E911}"/>
              </a:ext>
            </a:extLst>
          </p:cNvPr>
          <p:cNvGrpSpPr/>
          <p:nvPr/>
        </p:nvGrpSpPr>
        <p:grpSpPr>
          <a:xfrm>
            <a:off x="3039989" y="5265156"/>
            <a:ext cx="1413582" cy="853276"/>
            <a:chOff x="986466" y="2381276"/>
            <a:chExt cx="2397618" cy="1447267"/>
          </a:xfrm>
        </p:grpSpPr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A7C3F241-61C7-4C17-8376-E68686B9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182" y="2399415"/>
              <a:ext cx="333348" cy="93585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2" y="116"/>
                </a:cxn>
                <a:cxn ang="0">
                  <a:pos x="9" y="204"/>
                </a:cxn>
                <a:cxn ang="0">
                  <a:pos x="32" y="293"/>
                </a:cxn>
                <a:cxn ang="0">
                  <a:pos x="237" y="648"/>
                </a:cxn>
                <a:cxn ang="0">
                  <a:pos x="237" y="666"/>
                </a:cxn>
                <a:cxn ang="0">
                  <a:pos x="25" y="297"/>
                </a:cxn>
                <a:cxn ang="0">
                  <a:pos x="0" y="204"/>
                </a:cxn>
                <a:cxn ang="0">
                  <a:pos x="25" y="111"/>
                </a:cxn>
                <a:cxn ang="0">
                  <a:pos x="89" y="0"/>
                </a:cxn>
                <a:cxn ang="0">
                  <a:pos x="99" y="0"/>
                </a:cxn>
              </a:cxnLst>
              <a:rect l="0" t="0" r="r" b="b"/>
              <a:pathLst>
                <a:path w="237" h="666">
                  <a:moveTo>
                    <a:pt x="99" y="0"/>
                  </a:moveTo>
                  <a:cubicBezTo>
                    <a:pt x="61" y="67"/>
                    <a:pt x="32" y="116"/>
                    <a:pt x="32" y="116"/>
                  </a:cubicBezTo>
                  <a:cubicBezTo>
                    <a:pt x="17" y="143"/>
                    <a:pt x="9" y="173"/>
                    <a:pt x="9" y="204"/>
                  </a:cubicBezTo>
                  <a:cubicBezTo>
                    <a:pt x="9" y="235"/>
                    <a:pt x="17" y="266"/>
                    <a:pt x="32" y="293"/>
                  </a:cubicBezTo>
                  <a:cubicBezTo>
                    <a:pt x="237" y="648"/>
                    <a:pt x="237" y="648"/>
                    <a:pt x="237" y="64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8" y="269"/>
                    <a:pt x="0" y="237"/>
                    <a:pt x="0" y="204"/>
                  </a:cubicBezTo>
                  <a:cubicBezTo>
                    <a:pt x="0" y="172"/>
                    <a:pt x="8" y="139"/>
                    <a:pt x="25" y="111"/>
                  </a:cubicBezTo>
                  <a:cubicBezTo>
                    <a:pt x="25" y="111"/>
                    <a:pt x="51" y="65"/>
                    <a:pt x="89" y="0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B4E6390-3FDC-4588-9479-0EC01AC06CFD}"/>
                </a:ext>
              </a:extLst>
            </p:cNvPr>
            <p:cNvGrpSpPr/>
            <p:nvPr/>
          </p:nvGrpSpPr>
          <p:grpSpPr>
            <a:xfrm>
              <a:off x="986466" y="2381276"/>
              <a:ext cx="2397618" cy="1447267"/>
              <a:chOff x="2041377" y="1331541"/>
              <a:chExt cx="2397618" cy="1447267"/>
            </a:xfrm>
          </p:grpSpPr>
          <p:sp>
            <p:nvSpPr>
              <p:cNvPr id="73" name="Freeform 37">
                <a:extLst>
                  <a:ext uri="{FF2B5EF4-FFF2-40B4-BE49-F238E27FC236}">
                    <a16:creationId xmlns:a16="http://schemas.microsoft.com/office/drawing/2014/main" id="{FCD22BE6-76DD-4C5E-B5F5-2485E275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366781"/>
                <a:ext cx="163569" cy="412027"/>
              </a:xfrm>
              <a:custGeom>
                <a:avLst/>
                <a:gdLst/>
                <a:ahLst/>
                <a:cxnLst>
                  <a:cxn ang="0">
                    <a:pos x="14" y="179"/>
                  </a:cxn>
                  <a:cxn ang="0">
                    <a:pos x="0" y="199"/>
                  </a:cxn>
                  <a:cxn ang="0">
                    <a:pos x="70" y="6"/>
                  </a:cxn>
                  <a:cxn ang="0">
                    <a:pos x="79" y="0"/>
                  </a:cxn>
                  <a:cxn ang="0">
                    <a:pos x="14" y="179"/>
                  </a:cxn>
                </a:cxnLst>
                <a:rect l="0" t="0" r="r" b="b"/>
                <a:pathLst>
                  <a:path w="79" h="199">
                    <a:moveTo>
                      <a:pt x="14" y="179"/>
                    </a:moveTo>
                    <a:lnTo>
                      <a:pt x="0" y="199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14" y="1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4" name="Freeform 38">
                <a:extLst>
                  <a:ext uri="{FF2B5EF4-FFF2-40B4-BE49-F238E27FC236}">
                    <a16:creationId xmlns:a16="http://schemas.microsoft.com/office/drawing/2014/main" id="{0EEA80D1-D37A-40CE-8749-82B672000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2054139"/>
                <a:ext cx="1296122" cy="724669"/>
              </a:xfrm>
              <a:custGeom>
                <a:avLst/>
                <a:gdLst/>
                <a:ahLst/>
                <a:cxnLst>
                  <a:cxn ang="0">
                    <a:pos x="895" y="0"/>
                  </a:cxn>
                  <a:cxn ang="0">
                    <a:pos x="922" y="0"/>
                  </a:cxn>
                  <a:cxn ang="0">
                    <a:pos x="910" y="4"/>
                  </a:cxn>
                  <a:cxn ang="0">
                    <a:pos x="13" y="503"/>
                  </a:cxn>
                  <a:cxn ang="0">
                    <a:pos x="0" y="515"/>
                  </a:cxn>
                  <a:cxn ang="0">
                    <a:pos x="21" y="485"/>
                  </a:cxn>
                  <a:cxn ang="0">
                    <a:pos x="895" y="0"/>
                  </a:cxn>
                </a:cxnLst>
                <a:rect l="0" t="0" r="r" b="b"/>
                <a:pathLst>
                  <a:path w="922" h="515">
                    <a:moveTo>
                      <a:pt x="895" y="0"/>
                    </a:moveTo>
                    <a:cubicBezTo>
                      <a:pt x="922" y="0"/>
                      <a:pt x="922" y="0"/>
                      <a:pt x="922" y="0"/>
                    </a:cubicBezTo>
                    <a:cubicBezTo>
                      <a:pt x="910" y="4"/>
                      <a:pt x="910" y="4"/>
                      <a:pt x="910" y="4"/>
                    </a:cubicBezTo>
                    <a:cubicBezTo>
                      <a:pt x="650" y="101"/>
                      <a:pt x="258" y="290"/>
                      <a:pt x="13" y="503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21" y="485"/>
                      <a:pt x="21" y="485"/>
                      <a:pt x="21" y="485"/>
                    </a:cubicBezTo>
                    <a:cubicBezTo>
                      <a:pt x="264" y="278"/>
                      <a:pt x="639" y="96"/>
                      <a:pt x="89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5" name="Freeform 39">
                <a:extLst>
                  <a:ext uri="{FF2B5EF4-FFF2-40B4-BE49-F238E27FC236}">
                    <a16:creationId xmlns:a16="http://schemas.microsoft.com/office/drawing/2014/main" id="{C335DD63-94DA-4DE7-AC23-5001C363A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296122" cy="722599"/>
              </a:xfrm>
              <a:custGeom>
                <a:avLst/>
                <a:gdLst/>
                <a:ahLst/>
                <a:cxnLst>
                  <a:cxn ang="0">
                    <a:pos x="895" y="515"/>
                  </a:cxn>
                  <a:cxn ang="0">
                    <a:pos x="21" y="3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910" y="511"/>
                  </a:cxn>
                  <a:cxn ang="0">
                    <a:pos x="922" y="515"/>
                  </a:cxn>
                  <a:cxn ang="0">
                    <a:pos x="895" y="515"/>
                  </a:cxn>
                </a:cxnLst>
                <a:rect l="0" t="0" r="r" b="b"/>
                <a:pathLst>
                  <a:path w="922" h="515">
                    <a:moveTo>
                      <a:pt x="895" y="515"/>
                    </a:moveTo>
                    <a:cubicBezTo>
                      <a:pt x="639" y="419"/>
                      <a:pt x="263" y="237"/>
                      <a:pt x="21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8" y="225"/>
                      <a:pt x="649" y="414"/>
                      <a:pt x="910" y="511"/>
                    </a:cubicBezTo>
                    <a:cubicBezTo>
                      <a:pt x="922" y="515"/>
                      <a:pt x="922" y="515"/>
                      <a:pt x="922" y="515"/>
                    </a:cubicBezTo>
                    <a:lnTo>
                      <a:pt x="895" y="51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3EAC452E-2FC1-4499-8F75-36817D39E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873" y="1331541"/>
                <a:ext cx="163569" cy="412027"/>
              </a:xfrm>
              <a:custGeom>
                <a:avLst/>
                <a:gdLst/>
                <a:ahLst/>
                <a:cxnLst>
                  <a:cxn ang="0">
                    <a:pos x="79" y="199"/>
                  </a:cxn>
                  <a:cxn ang="0">
                    <a:pos x="70" y="192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79" y="199"/>
                  </a:cxn>
                </a:cxnLst>
                <a:rect l="0" t="0" r="r" b="b"/>
                <a:pathLst>
                  <a:path w="79" h="199">
                    <a:moveTo>
                      <a:pt x="79" y="199"/>
                    </a:moveTo>
                    <a:lnTo>
                      <a:pt x="70" y="192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79" y="19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Freeform 41">
                <a:extLst>
                  <a:ext uri="{FF2B5EF4-FFF2-40B4-BE49-F238E27FC236}">
                    <a16:creationId xmlns:a16="http://schemas.microsoft.com/office/drawing/2014/main" id="{B43DB2A1-FF91-44EA-A263-0965AC152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59" y="1681453"/>
                <a:ext cx="1256783" cy="62114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14" y="23"/>
                  </a:cxn>
                  <a:cxn ang="0">
                    <a:pos x="0" y="1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8" y="10"/>
                  </a:cxn>
                  <a:cxn ang="0">
                    <a:pos x="104" y="34"/>
                  </a:cxn>
                  <a:cxn ang="0">
                    <a:pos x="880" y="34"/>
                  </a:cxn>
                  <a:cxn ang="0">
                    <a:pos x="893" y="43"/>
                  </a:cxn>
                  <a:cxn ang="0">
                    <a:pos x="104" y="43"/>
                  </a:cxn>
                </a:cxnLst>
                <a:rect l="0" t="0" r="r" b="b"/>
                <a:pathLst>
                  <a:path w="893" h="43">
                    <a:moveTo>
                      <a:pt x="104" y="43"/>
                    </a:moveTo>
                    <a:cubicBezTo>
                      <a:pt x="63" y="43"/>
                      <a:pt x="31" y="32"/>
                      <a:pt x="14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4" y="6"/>
                      <a:pt x="7" y="9"/>
                      <a:pt x="8" y="10"/>
                    </a:cubicBezTo>
                    <a:cubicBezTo>
                      <a:pt x="20" y="17"/>
                      <a:pt x="55" y="34"/>
                      <a:pt x="104" y="34"/>
                    </a:cubicBezTo>
                    <a:cubicBezTo>
                      <a:pt x="880" y="34"/>
                      <a:pt x="880" y="34"/>
                      <a:pt x="880" y="34"/>
                    </a:cubicBezTo>
                    <a:cubicBezTo>
                      <a:pt x="893" y="43"/>
                      <a:pt x="893" y="43"/>
                      <a:pt x="893" y="43"/>
                    </a:cubicBezTo>
                    <a:lnTo>
                      <a:pt x="104" y="4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2A26A374-F1B6-45D6-BB27-DE5C271A9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377" y="1689735"/>
                <a:ext cx="1265065" cy="689471"/>
              </a:xfrm>
              <a:custGeom>
                <a:avLst/>
                <a:gdLst/>
                <a:ahLst/>
                <a:cxnLst>
                  <a:cxn ang="0">
                    <a:pos x="236" y="393"/>
                  </a:cxn>
                  <a:cxn ang="0">
                    <a:pos x="301" y="457"/>
                  </a:cxn>
                  <a:cxn ang="0">
                    <a:pos x="389" y="481"/>
                  </a:cxn>
                  <a:cxn ang="0">
                    <a:pos x="899" y="481"/>
                  </a:cxn>
                  <a:cxn ang="0">
                    <a:pos x="886" y="490"/>
                  </a:cxn>
                  <a:cxn ang="0">
                    <a:pos x="389" y="490"/>
                  </a:cxn>
                  <a:cxn ang="0">
                    <a:pos x="296" y="465"/>
                  </a:cxn>
                  <a:cxn ang="0">
                    <a:pos x="228" y="397"/>
                  </a:cxn>
                  <a:cxn ang="0">
                    <a:pos x="7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20" y="17"/>
                  </a:cxn>
                  <a:cxn ang="0">
                    <a:pos x="236" y="393"/>
                  </a:cxn>
                </a:cxnLst>
                <a:rect l="0" t="0" r="r" b="b"/>
                <a:pathLst>
                  <a:path w="899" h="490">
                    <a:moveTo>
                      <a:pt x="236" y="393"/>
                    </a:moveTo>
                    <a:cubicBezTo>
                      <a:pt x="252" y="420"/>
                      <a:pt x="274" y="442"/>
                      <a:pt x="301" y="457"/>
                    </a:cubicBezTo>
                    <a:cubicBezTo>
                      <a:pt x="328" y="473"/>
                      <a:pt x="358" y="481"/>
                      <a:pt x="389" y="481"/>
                    </a:cubicBezTo>
                    <a:cubicBezTo>
                      <a:pt x="899" y="481"/>
                      <a:pt x="899" y="481"/>
                      <a:pt x="899" y="481"/>
                    </a:cubicBezTo>
                    <a:cubicBezTo>
                      <a:pt x="886" y="490"/>
                      <a:pt x="886" y="490"/>
                      <a:pt x="886" y="490"/>
                    </a:cubicBezTo>
                    <a:cubicBezTo>
                      <a:pt x="389" y="490"/>
                      <a:pt x="389" y="490"/>
                      <a:pt x="389" y="490"/>
                    </a:cubicBezTo>
                    <a:cubicBezTo>
                      <a:pt x="357" y="490"/>
                      <a:pt x="324" y="482"/>
                      <a:pt x="296" y="465"/>
                    </a:cubicBezTo>
                    <a:cubicBezTo>
                      <a:pt x="268" y="449"/>
                      <a:pt x="245" y="425"/>
                      <a:pt x="228" y="3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7"/>
                      <a:pt x="9" y="11"/>
                    </a:cubicBezTo>
                    <a:cubicBezTo>
                      <a:pt x="14" y="14"/>
                      <a:pt x="20" y="17"/>
                      <a:pt x="20" y="17"/>
                    </a:cubicBezTo>
                    <a:lnTo>
                      <a:pt x="236" y="3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79" name="Freeform 36">
            <a:extLst>
              <a:ext uri="{FF2B5EF4-FFF2-40B4-BE49-F238E27FC236}">
                <a16:creationId xmlns:a16="http://schemas.microsoft.com/office/drawing/2014/main" id="{EA28345B-F5E6-42EF-8D62-4F6EB0205A84}"/>
              </a:ext>
            </a:extLst>
          </p:cNvPr>
          <p:cNvSpPr>
            <a:spLocks/>
          </p:cNvSpPr>
          <p:nvPr/>
        </p:nvSpPr>
        <p:spPr bwMode="auto">
          <a:xfrm>
            <a:off x="3034159" y="5285618"/>
            <a:ext cx="1396492" cy="828863"/>
          </a:xfrm>
          <a:custGeom>
            <a:avLst/>
            <a:gdLst/>
            <a:ahLst/>
            <a:cxnLst>
              <a:cxn ang="0">
                <a:pos x="785" y="1000"/>
              </a:cxn>
              <a:cxn ang="0">
                <a:pos x="884" y="727"/>
              </a:cxn>
              <a:cxn ang="0">
                <a:pos x="865" y="727"/>
              </a:cxn>
              <a:cxn ang="0">
                <a:pos x="381" y="727"/>
              </a:cxn>
              <a:cxn ang="0">
                <a:pos x="291" y="702"/>
              </a:cxn>
              <a:cxn ang="0">
                <a:pos x="224" y="636"/>
              </a:cxn>
              <a:cxn ang="0">
                <a:pos x="0" y="246"/>
              </a:cxn>
              <a:cxn ang="0">
                <a:pos x="102" y="274"/>
              </a:cxn>
              <a:cxn ang="0">
                <a:pos x="865" y="274"/>
              </a:cxn>
              <a:cxn ang="0">
                <a:pos x="884" y="274"/>
              </a:cxn>
              <a:cxn ang="0">
                <a:pos x="785" y="0"/>
              </a:cxn>
              <a:cxn ang="0">
                <a:pos x="1683" y="500"/>
              </a:cxn>
              <a:cxn ang="0">
                <a:pos x="1684" y="500"/>
              </a:cxn>
              <a:cxn ang="0">
                <a:pos x="785" y="1000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7"/>
                  <a:pt x="884" y="727"/>
                  <a:pt x="884" y="727"/>
                </a:cubicBezTo>
                <a:cubicBezTo>
                  <a:pt x="865" y="727"/>
                  <a:pt x="865" y="727"/>
                  <a:pt x="865" y="727"/>
                </a:cubicBezTo>
                <a:cubicBezTo>
                  <a:pt x="381" y="727"/>
                  <a:pt x="381" y="727"/>
                  <a:pt x="381" y="727"/>
                </a:cubicBezTo>
                <a:cubicBezTo>
                  <a:pt x="350" y="727"/>
                  <a:pt x="319" y="719"/>
                  <a:pt x="291" y="702"/>
                </a:cubicBezTo>
                <a:cubicBezTo>
                  <a:pt x="262" y="686"/>
                  <a:pt x="240" y="663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4"/>
                  <a:pt x="102" y="274"/>
                </a:cubicBezTo>
                <a:cubicBezTo>
                  <a:pt x="165" y="274"/>
                  <a:pt x="865" y="274"/>
                  <a:pt x="865" y="274"/>
                </a:cubicBezTo>
                <a:cubicBezTo>
                  <a:pt x="884" y="274"/>
                  <a:pt x="884" y="274"/>
                  <a:pt x="884" y="274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4" y="500"/>
                  <a:pt x="1684" y="500"/>
                </a:cubicBezTo>
                <a:cubicBezTo>
                  <a:pt x="1385" y="611"/>
                  <a:pt x="1015" y="800"/>
                  <a:pt x="785" y="10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A728DA-4E34-4985-B6E8-7A3D46A287FB}"/>
              </a:ext>
            </a:extLst>
          </p:cNvPr>
          <p:cNvSpPr txBox="1"/>
          <p:nvPr/>
        </p:nvSpPr>
        <p:spPr>
          <a:xfrm>
            <a:off x="2000481" y="1418179"/>
            <a:ext cx="352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کاهش هزینه‌های اکتشاف مواد معدنی حیاتی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567CE5-5BB1-4441-B11D-27E55C0D2CA9}"/>
              </a:ext>
            </a:extLst>
          </p:cNvPr>
          <p:cNvSpPr txBox="1"/>
          <p:nvPr/>
        </p:nvSpPr>
        <p:spPr>
          <a:xfrm>
            <a:off x="2451762" y="2093690"/>
            <a:ext cx="3720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تاخیر در اجرای پروژه‌های جدید (ناترازی هزینه‌ها)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A3A911-BA77-400F-9676-8B522CAE71D2}"/>
              </a:ext>
            </a:extLst>
          </p:cNvPr>
          <p:cNvSpPr txBox="1"/>
          <p:nvPr/>
        </p:nvSpPr>
        <p:spPr>
          <a:xfrm>
            <a:off x="2808115" y="2780084"/>
            <a:ext cx="7600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 تمایز بین محصولات دارای گرید فناوری و محصولات دارای گرید باتری : موزانه‌ی رشد و تقاضا مشکل‌تر است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AD1C67-CF78-4140-ADE4-070C42642022}"/>
              </a:ext>
            </a:extLst>
          </p:cNvPr>
          <p:cNvSpPr txBox="1"/>
          <p:nvPr/>
        </p:nvSpPr>
        <p:spPr>
          <a:xfrm>
            <a:off x="3299954" y="3454251"/>
            <a:ext cx="81072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لزوم صرف هزینه‌های بالاتر برای تولید مواد معدنی حیاتی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b="1" dirty="0">
                <a:cs typeface="B Nazanin" panose="00000400000000000000" pitchFamily="2" charset="-78"/>
              </a:rPr>
              <a:t>(نیکل‌های لاتریتی و لیتیوم لپیدولیتی تا حتی مس سولفیدی)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012433-5A6C-4991-B2E5-26E482E2759D}"/>
              </a:ext>
            </a:extLst>
          </p:cNvPr>
          <p:cNvSpPr txBox="1"/>
          <p:nvPr/>
        </p:nvSpPr>
        <p:spPr>
          <a:xfrm>
            <a:off x="3679630" y="4144976"/>
            <a:ext cx="60456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کاهش عیار و حجم ذخایر معدنی و در نتیجه ناتوانی صنعت در رفع نابسامانی بازار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481A06-6EAE-4AED-B8F2-DFAAAA9CE1F8}"/>
              </a:ext>
            </a:extLst>
          </p:cNvPr>
          <p:cNvSpPr txBox="1"/>
          <p:nvPr/>
        </p:nvSpPr>
        <p:spPr>
          <a:xfrm>
            <a:off x="4128666" y="4796238"/>
            <a:ext cx="72535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احتمال کاهش و سقوط قیمت‌ها، عامل کاهش اشتها برای سرمایه‌گذاری است </a:t>
            </a:r>
            <a:r>
              <a:rPr lang="fa-IR" sz="1400" b="1" dirty="0">
                <a:cs typeface="B Nazanin" panose="00000400000000000000" pitchFamily="2" charset="-78"/>
              </a:rPr>
              <a:t>(عواقب زیانبار در میان‌مدت)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A3EBAD-1C7D-4814-B1DB-196B18883DED}"/>
              </a:ext>
            </a:extLst>
          </p:cNvPr>
          <p:cNvSpPr txBox="1"/>
          <p:nvPr/>
        </p:nvSpPr>
        <p:spPr>
          <a:xfrm>
            <a:off x="4512899" y="5479591"/>
            <a:ext cx="6450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 عدم‌قطعیت‌های جنبه‌ی تقاضا </a:t>
            </a:r>
            <a:r>
              <a:rPr lang="fa-IR" sz="1400" b="1" dirty="0">
                <a:cs typeface="B Nazanin" panose="00000400000000000000" pitchFamily="2" charset="-78"/>
              </a:rPr>
              <a:t>(عدم تامین سرمایه‌گذاری برای انرژی‌های پاک)</a:t>
            </a:r>
            <a:endParaRPr lang="fa-IR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8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4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build="p"/>
      <p:bldP spid="3" grpId="0" animBg="1"/>
      <p:bldP spid="4" grpId="0" animBg="1"/>
      <p:bldP spid="5" grpId="0" animBg="1"/>
      <p:bldP spid="15" grpId="0" animBg="1"/>
      <p:bldP spid="26" grpId="0" animBg="1"/>
      <p:bldP spid="27" grpId="0" animBg="1"/>
      <p:bldP spid="37" grpId="0" animBg="1"/>
      <p:bldP spid="38" grpId="0" animBg="1"/>
      <p:bldP spid="48" grpId="0" animBg="1"/>
      <p:bldP spid="58" grpId="0" animBg="1"/>
      <p:bldP spid="59" grpId="0" animBg="1"/>
      <p:bldP spid="69" grpId="0" animBg="1"/>
      <p:bldP spid="79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734607" y="4519934"/>
            <a:ext cx="48314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توجه شما</a:t>
            </a:r>
            <a:endParaRPr lang="ko-KR" alt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060C1CF-3B17-4BF3-9D88-5CEE62F337DF}"/>
              </a:ext>
            </a:extLst>
          </p:cNvPr>
          <p:cNvSpPr txBox="1"/>
          <p:nvPr/>
        </p:nvSpPr>
        <p:spPr>
          <a:xfrm>
            <a:off x="186193" y="708201"/>
            <a:ext cx="35684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سرمایه‌گذاری در توسعه و رشد کانی‌های حیاتی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080E12-C028-42D7-83FC-630F0D5832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549"/>
          <a:stretch>
            <a:fillRect/>
          </a:stretch>
        </p:blipFill>
        <p:spPr>
          <a:xfrm>
            <a:off x="4092000" y="-194581"/>
            <a:ext cx="8100000" cy="396000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AB50B9-D119-43CD-9A12-15BE321626F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1932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5018D-266C-4E05-8B97-4FB4B19CE559}"/>
              </a:ext>
            </a:extLst>
          </p:cNvPr>
          <p:cNvSpPr txBox="1"/>
          <p:nvPr/>
        </p:nvSpPr>
        <p:spPr>
          <a:xfrm>
            <a:off x="245727" y="2282267"/>
            <a:ext cx="3449371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رشد سرمایه‌گذاری در توسعه‌ی مواد معدنی حیاتی: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افزایش 30 درصدی در 2022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افزایش 20 درصدی در 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B2B64-2B9C-4209-BC8E-74AAFAAF2645}"/>
              </a:ext>
            </a:extLst>
          </p:cNvPr>
          <p:cNvSpPr txBox="1"/>
          <p:nvPr/>
        </p:nvSpPr>
        <p:spPr>
          <a:xfrm>
            <a:off x="4763799" y="4472519"/>
            <a:ext cx="7032865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هزینه‌های سرمایه‌ای 20 شرکت معدنی بزرگ دنیا در مواد معدنی حیاتی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هزینه‌های سرمایه‌ایی برای توسعه‌ی لیتیوم: به میزان 50% در سال 2022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افزایش میزان سرمایه‌گذاری شرکت‌های چینی در سال 2022: به میزان دو برابر</a:t>
            </a:r>
          </a:p>
          <a:p>
            <a:pPr marL="0" indent="0" algn="justLow" rtl="1">
              <a:lnSpc>
                <a:spcPct val="150000"/>
              </a:lnSpc>
              <a:buNone/>
            </a:pP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در بازه‌ی 2021-2018: سرمایه‌گذاری حدود 4/3 میلیارد دلار شرکت‌های چینی در استحصال لیتیوم (بیش از دو برابر مجموع شرکت‌های آمریکایی، استرالیایی و کانادایی)</a:t>
            </a:r>
          </a:p>
        </p:txBody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هزینه‌های سرمایه‌گذاری برای اکتشاف لیتیوم، اورانیوم و نیکل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51BF68A7-1992-40F1-9BFE-741E7EAE165E}"/>
              </a:ext>
            </a:extLst>
          </p:cNvPr>
          <p:cNvSpPr/>
          <p:nvPr/>
        </p:nvSpPr>
        <p:spPr>
          <a:xfrm>
            <a:off x="1026701" y="1840369"/>
            <a:ext cx="2396892" cy="2396893"/>
          </a:xfrm>
          <a:prstGeom prst="blockArc">
            <a:avLst>
              <a:gd name="adj1" fmla="val 12214054"/>
              <a:gd name="adj2" fmla="val 9664598"/>
              <a:gd name="adj3" fmla="val 14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DC619D23-CA19-4111-8099-06645C917618}"/>
              </a:ext>
            </a:extLst>
          </p:cNvPr>
          <p:cNvSpPr/>
          <p:nvPr/>
        </p:nvSpPr>
        <p:spPr>
          <a:xfrm>
            <a:off x="4896512" y="1844645"/>
            <a:ext cx="2396892" cy="2396893"/>
          </a:xfrm>
          <a:prstGeom prst="blockArc">
            <a:avLst>
              <a:gd name="adj1" fmla="val 12214054"/>
              <a:gd name="adj2" fmla="val 9664598"/>
              <a:gd name="adj3" fmla="val 148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B9631074-C075-4E7E-8711-161FF035D5B8}"/>
              </a:ext>
            </a:extLst>
          </p:cNvPr>
          <p:cNvSpPr/>
          <p:nvPr/>
        </p:nvSpPr>
        <p:spPr>
          <a:xfrm>
            <a:off x="8766322" y="1848923"/>
            <a:ext cx="2396892" cy="2396893"/>
          </a:xfrm>
          <a:prstGeom prst="blockArc">
            <a:avLst>
              <a:gd name="adj1" fmla="val 12214054"/>
              <a:gd name="adj2" fmla="val 9664598"/>
              <a:gd name="adj3" fmla="val 1481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11CFD-749D-4C1C-9E99-D6B12CEA62F8}"/>
              </a:ext>
            </a:extLst>
          </p:cNvPr>
          <p:cNvSpPr txBox="1"/>
          <p:nvPr/>
        </p:nvSpPr>
        <p:spPr>
          <a:xfrm>
            <a:off x="8401616" y="4472078"/>
            <a:ext cx="276159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افزایش هزینه‌های سرمایه‌گذاری لیتیوم در 2022: بیش از 90% </a:t>
            </a:r>
          </a:p>
          <a:p>
            <a:pPr algn="justLow" rtl="1"/>
            <a:r>
              <a:rPr lang="fa-I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سهم کانادا و استرالیا در افزایش سرمایه‌گذاری برای اکتشاف مواد حیاتی: پیشتازی جهان با بیش از 40% رشد سالیانه در 2022 (عمدتا استخراج لیتیوم از سنگ‌های سخت).</a:t>
            </a:r>
          </a:p>
          <a:p>
            <a:pPr algn="justLow" rtl="1"/>
            <a:r>
              <a:rPr lang="fa-I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سهم آفریقا و برزیل: افزایش بی‌سابقه در سال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3ADFB-1EEB-4672-97A0-3885A70E7169}"/>
              </a:ext>
            </a:extLst>
          </p:cNvPr>
          <p:cNvSpPr txBox="1"/>
          <p:nvPr/>
        </p:nvSpPr>
        <p:spPr>
          <a:xfrm>
            <a:off x="5353855" y="2805922"/>
            <a:ext cx="14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800" b="1" dirty="0">
                <a:solidFill>
                  <a:schemeClr val="accent4"/>
                </a:solidFill>
                <a:cs typeface="B Titr" panose="00000700000000000000" pitchFamily="2" charset="-78"/>
              </a:rPr>
              <a:t>اورانیوم</a:t>
            </a:r>
            <a:endParaRPr lang="ko-KR" altLang="en-US" sz="2800" b="1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56A339-A5F3-4909-B9ED-E4D1EF03AE63}"/>
              </a:ext>
            </a:extLst>
          </p:cNvPr>
          <p:cNvSpPr txBox="1"/>
          <p:nvPr/>
        </p:nvSpPr>
        <p:spPr>
          <a:xfrm>
            <a:off x="2271854" y="1199187"/>
            <a:ext cx="7724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افزایش هزینه‌های سرمایه‌گذاری در اکتشاف مواد معدنی حیاتی: بیش از 20% افزایش در 2022 با پیشتازی لیتیوم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D68E4E-E196-431C-A63F-153F74713B22}"/>
              </a:ext>
            </a:extLst>
          </p:cNvPr>
          <p:cNvSpPr txBox="1"/>
          <p:nvPr/>
        </p:nvSpPr>
        <p:spPr>
          <a:xfrm>
            <a:off x="8182305" y="2805922"/>
            <a:ext cx="140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3"/>
                </a:solidFill>
                <a:cs typeface="B Titr" panose="00000700000000000000" pitchFamily="2" charset="-78"/>
              </a:rPr>
              <a:t>90%</a:t>
            </a:r>
            <a:endParaRPr lang="ko-KR" altLang="en-US" sz="2400" b="1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59247A-0E80-4A28-83A2-F3C296AFE685}"/>
              </a:ext>
            </a:extLst>
          </p:cNvPr>
          <p:cNvSpPr txBox="1"/>
          <p:nvPr/>
        </p:nvSpPr>
        <p:spPr>
          <a:xfrm>
            <a:off x="9261176" y="2805922"/>
            <a:ext cx="14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800" b="1" dirty="0">
                <a:solidFill>
                  <a:schemeClr val="accent3"/>
                </a:solidFill>
                <a:cs typeface="B Titr" panose="00000700000000000000" pitchFamily="2" charset="-78"/>
              </a:rPr>
              <a:t>لیتیوم</a:t>
            </a:r>
            <a:endParaRPr lang="ko-KR" altLang="en-US" sz="2800" b="1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20A865-F248-47AD-8792-F95A5BD05103}"/>
              </a:ext>
            </a:extLst>
          </p:cNvPr>
          <p:cNvSpPr txBox="1"/>
          <p:nvPr/>
        </p:nvSpPr>
        <p:spPr>
          <a:xfrm>
            <a:off x="4347265" y="2805922"/>
            <a:ext cx="140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4"/>
                </a:solidFill>
                <a:cs typeface="B Titr" panose="00000700000000000000" pitchFamily="2" charset="-78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980BCF-83B7-4E58-9A10-40503568AF04}"/>
              </a:ext>
            </a:extLst>
          </p:cNvPr>
          <p:cNvSpPr txBox="1"/>
          <p:nvPr/>
        </p:nvSpPr>
        <p:spPr>
          <a:xfrm>
            <a:off x="1484002" y="2805922"/>
            <a:ext cx="14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800" b="1" dirty="0">
                <a:solidFill>
                  <a:schemeClr val="accent1"/>
                </a:solidFill>
                <a:cs typeface="B Titr" panose="00000700000000000000" pitchFamily="2" charset="-78"/>
              </a:rPr>
              <a:t>نیکل</a:t>
            </a:r>
            <a:endParaRPr lang="ko-KR" altLang="en-US" sz="28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8A98B1-37A8-4732-AEFC-241022868357}"/>
              </a:ext>
            </a:extLst>
          </p:cNvPr>
          <p:cNvSpPr txBox="1"/>
          <p:nvPr/>
        </p:nvSpPr>
        <p:spPr>
          <a:xfrm>
            <a:off x="441194" y="2805922"/>
            <a:ext cx="140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1"/>
                </a:solidFill>
                <a:cs typeface="B Titr" panose="00000700000000000000" pitchFamily="2" charset="-78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D593D0-6FDE-489E-9637-CFE31305D48B}"/>
              </a:ext>
            </a:extLst>
          </p:cNvPr>
          <p:cNvSpPr txBox="1"/>
          <p:nvPr/>
        </p:nvSpPr>
        <p:spPr>
          <a:xfrm>
            <a:off x="4499989" y="4472078"/>
            <a:ext cx="31149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افزایش هزینه‌های اکتشاف به میزان 60% در سال 2022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09C704-EEA4-4B22-8FA1-5D0C2FF1962E}"/>
              </a:ext>
            </a:extLst>
          </p:cNvPr>
          <p:cNvSpPr txBox="1"/>
          <p:nvPr/>
        </p:nvSpPr>
        <p:spPr>
          <a:xfrm>
            <a:off x="630136" y="4570667"/>
            <a:ext cx="3114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افزایش هزینه‌های اکتشاف نیکل به میزان 45% در سال 2022 با پیشتازی کانادا</a:t>
            </a: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9" grpId="0" animBg="1"/>
      <p:bldP spid="14" grpId="0" animBg="1"/>
      <p:bldP spid="16" grpId="0" build="p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 build="p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54">
            <a:extLst>
              <a:ext uri="{FF2B5EF4-FFF2-40B4-BE49-F238E27FC236}">
                <a16:creationId xmlns:a16="http://schemas.microsoft.com/office/drawing/2014/main" id="{E26C7B0B-5796-429D-80CE-D2660E2BD37B}"/>
              </a:ext>
            </a:extLst>
          </p:cNvPr>
          <p:cNvSpPr/>
          <p:nvPr/>
        </p:nvSpPr>
        <p:spPr>
          <a:xfrm>
            <a:off x="11316571" y="1786463"/>
            <a:ext cx="458363" cy="739025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id="{2340DA8F-28CA-4518-BD05-538ADCE7ED4F}"/>
              </a:ext>
            </a:extLst>
          </p:cNvPr>
          <p:cNvSpPr/>
          <p:nvPr/>
        </p:nvSpPr>
        <p:spPr>
          <a:xfrm>
            <a:off x="11316571" y="2700258"/>
            <a:ext cx="458363" cy="739025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id="{BE3D4948-815F-4D43-B913-3934C07C1FB2}"/>
              </a:ext>
            </a:extLst>
          </p:cNvPr>
          <p:cNvSpPr/>
          <p:nvPr/>
        </p:nvSpPr>
        <p:spPr>
          <a:xfrm>
            <a:off x="11316571" y="3614053"/>
            <a:ext cx="458363" cy="739025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자유형: 도형 65">
            <a:extLst>
              <a:ext uri="{FF2B5EF4-FFF2-40B4-BE49-F238E27FC236}">
                <a16:creationId xmlns:a16="http://schemas.microsoft.com/office/drawing/2014/main" id="{E78E832B-4306-4716-8517-38A3F382E8DE}"/>
              </a:ext>
            </a:extLst>
          </p:cNvPr>
          <p:cNvSpPr/>
          <p:nvPr/>
        </p:nvSpPr>
        <p:spPr>
          <a:xfrm>
            <a:off x="11316571" y="4527848"/>
            <a:ext cx="458363" cy="739025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EC22C9-0F80-4B6D-862D-A709F0142EBF}"/>
              </a:ext>
            </a:extLst>
          </p:cNvPr>
          <p:cNvSpPr txBox="1"/>
          <p:nvPr/>
        </p:nvSpPr>
        <p:spPr>
          <a:xfrm>
            <a:off x="6918533" y="569848"/>
            <a:ext cx="494961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وضعیت استارت‌آپ‌های فعال در </a:t>
            </a:r>
          </a:p>
          <a:p>
            <a:pPr algn="ctr" rtl="1"/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بخش مواد معدنی حیاتی</a:t>
            </a:r>
            <a:endParaRPr lang="en-GB" altLang="ko-K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7D774D-1A41-49C8-AE3A-F6F1821454FB}"/>
              </a:ext>
            </a:extLst>
          </p:cNvPr>
          <p:cNvSpPr txBox="1"/>
          <p:nvPr/>
        </p:nvSpPr>
        <p:spPr>
          <a:xfrm>
            <a:off x="5058623" y="1828664"/>
            <a:ext cx="6097508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سرمایه‌گذاری خطرپذیر شرکت‌های نوپا در سال 2022: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به رقم بی‌سابقه بیش از 1/6 میلیارد دلار رسید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C2C2C7-8F71-4746-8B96-B02368719A16}"/>
              </a:ext>
            </a:extLst>
          </p:cNvPr>
          <p:cNvSpPr txBox="1"/>
          <p:nvPr/>
        </p:nvSpPr>
        <p:spPr>
          <a:xfrm>
            <a:off x="5058623" y="2733406"/>
            <a:ext cx="6097508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2CB8AE"/>
                </a:solidFill>
                <a:cs typeface="B Titr" panose="00000700000000000000" pitchFamily="2" charset="-78"/>
              </a:rPr>
              <a:t>درصد افزایش سرمایه‌گذاری استارت آپ ها در سال 2022: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بیش از 160%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FD0A8E-9BAB-4876-B8FC-E8AE2702146F}"/>
              </a:ext>
            </a:extLst>
          </p:cNvPr>
          <p:cNvSpPr txBox="1"/>
          <p:nvPr/>
        </p:nvSpPr>
        <p:spPr>
          <a:xfrm>
            <a:off x="5058623" y="3501462"/>
            <a:ext cx="6097508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24A8C2"/>
                </a:solidFill>
                <a:cs typeface="B Titr" panose="00000700000000000000" pitchFamily="2" charset="-78"/>
              </a:rPr>
              <a:t>سهم مواد معدنی حیاتی از افزایش 160 درصدی سرمایه‌گذاری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24A8C2"/>
                </a:solidFill>
                <a:cs typeface="B Titr" panose="00000700000000000000" pitchFamily="2" charset="-78"/>
              </a:rPr>
              <a:t>خطرپذیر استارت‌آپ‌ها برای انرژی‌های پاک: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320A7D-6BE5-4FF8-AB5F-7C717F31AFD4}"/>
              </a:ext>
            </a:extLst>
          </p:cNvPr>
          <p:cNvSpPr txBox="1"/>
          <p:nvPr/>
        </p:nvSpPr>
        <p:spPr>
          <a:xfrm>
            <a:off x="6862527" y="4547424"/>
            <a:ext cx="4293604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82C650"/>
                </a:solidFill>
                <a:cs typeface="B Titr" panose="00000700000000000000" pitchFamily="2" charset="-78"/>
              </a:rPr>
              <a:t>بیشترین سهم سرمایه‌گذاری خطرپذیر در 2022 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الف- باتری‌ها ب- استخراج لیتیوم پ- تکنولوژی‌های پالایش و خالص‌سازی. </a:t>
            </a:r>
          </a:p>
        </p:txBody>
      </p:sp>
      <p:sp>
        <p:nvSpPr>
          <p:cNvPr id="38" name="자유형: 도형 65">
            <a:extLst>
              <a:ext uri="{FF2B5EF4-FFF2-40B4-BE49-F238E27FC236}">
                <a16:creationId xmlns:a16="http://schemas.microsoft.com/office/drawing/2014/main" id="{2AF785C1-7A57-4D52-BEEC-481EF41F046A}"/>
              </a:ext>
            </a:extLst>
          </p:cNvPr>
          <p:cNvSpPr/>
          <p:nvPr/>
        </p:nvSpPr>
        <p:spPr>
          <a:xfrm>
            <a:off x="11316571" y="5441642"/>
            <a:ext cx="458363" cy="739025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DDFE27-C73F-4DCA-9CA8-E427B2CB3F3D}"/>
              </a:ext>
            </a:extLst>
          </p:cNvPr>
          <p:cNvSpPr txBox="1"/>
          <p:nvPr/>
        </p:nvSpPr>
        <p:spPr>
          <a:xfrm>
            <a:off x="6862527" y="5406543"/>
            <a:ext cx="429360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3F3F3F"/>
                </a:solidFill>
                <a:cs typeface="B Titr" panose="00000700000000000000" pitchFamily="2" charset="-78"/>
              </a:rPr>
              <a:t>عمده‌ترین سرمایه‌گذار خطرپذیر برای موارد (الف) تا (پ) در بازه‌ی 2022-2018: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آمریکا با سهم 45% در کل جهان.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13C3647-FA8E-462C-9333-78C1B3A06C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4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  <p:bldP spid="33" grpId="0"/>
      <p:bldP spid="34" grpId="0" build="p"/>
      <p:bldP spid="35" grpId="0" build="p"/>
      <p:bldP spid="36" grpId="0" build="p"/>
      <p:bldP spid="37" grpId="0" build="p"/>
      <p:bldP spid="38" grpId="0" animBg="1"/>
      <p:bldP spid="39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5968</Words>
  <Application>Microsoft Office PowerPoint</Application>
  <PresentationFormat>Widescreen</PresentationFormat>
  <Paragraphs>872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B Titr</vt:lpstr>
      <vt:lpstr>B Zar</vt:lpstr>
      <vt:lpstr>Baskerville Old Face</vt:lpstr>
      <vt:lpstr>Bernard MT Condensed</vt:lpstr>
      <vt:lpstr>Calibri</vt:lpstr>
      <vt:lpstr>Calibri Light</vt:lpstr>
      <vt:lpstr>Candara</vt:lpstr>
      <vt:lpstr>IRANSans(Small)</vt:lpstr>
      <vt:lpstr>Lato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startup18</cp:lastModifiedBy>
  <cp:revision>414</cp:revision>
  <dcterms:created xsi:type="dcterms:W3CDTF">2019-01-14T06:35:35Z</dcterms:created>
  <dcterms:modified xsi:type="dcterms:W3CDTF">2024-05-19T09:16:38Z</dcterms:modified>
</cp:coreProperties>
</file>